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1"/>
  </p:sldMasterIdLst>
  <p:notesMasterIdLst>
    <p:notesMasterId r:id="rId43"/>
  </p:notesMasterIdLst>
  <p:sldIdLst>
    <p:sldId id="269" r:id="rId2"/>
    <p:sldId id="258" r:id="rId3"/>
    <p:sldId id="277" r:id="rId4"/>
    <p:sldId id="270" r:id="rId5"/>
    <p:sldId id="298" r:id="rId6"/>
    <p:sldId id="299" r:id="rId7"/>
    <p:sldId id="300" r:id="rId8"/>
    <p:sldId id="301" r:id="rId9"/>
    <p:sldId id="302" r:id="rId10"/>
    <p:sldId id="303" r:id="rId11"/>
    <p:sldId id="304" r:id="rId12"/>
    <p:sldId id="305" r:id="rId13"/>
    <p:sldId id="306" r:id="rId14"/>
    <p:sldId id="307" r:id="rId15"/>
    <p:sldId id="308" r:id="rId16"/>
    <p:sldId id="309" r:id="rId17"/>
    <p:sldId id="310" r:id="rId18"/>
    <p:sldId id="311" r:id="rId19"/>
    <p:sldId id="276" r:id="rId20"/>
    <p:sldId id="271" r:id="rId21"/>
    <p:sldId id="272" r:id="rId22"/>
    <p:sldId id="282" r:id="rId23"/>
    <p:sldId id="279" r:id="rId24"/>
    <p:sldId id="286" r:id="rId25"/>
    <p:sldId id="288" r:id="rId26"/>
    <p:sldId id="284" r:id="rId27"/>
    <p:sldId id="289" r:id="rId28"/>
    <p:sldId id="290" r:id="rId29"/>
    <p:sldId id="280" r:id="rId30"/>
    <p:sldId id="281" r:id="rId31"/>
    <p:sldId id="291" r:id="rId32"/>
    <p:sldId id="273" r:id="rId33"/>
    <p:sldId id="292" r:id="rId34"/>
    <p:sldId id="293" r:id="rId35"/>
    <p:sldId id="294" r:id="rId36"/>
    <p:sldId id="295" r:id="rId37"/>
    <p:sldId id="312" r:id="rId38"/>
    <p:sldId id="314" r:id="rId39"/>
    <p:sldId id="274" r:id="rId40"/>
    <p:sldId id="297" r:id="rId41"/>
    <p:sldId id="275" r:id="rId42"/>
  </p:sldIdLst>
  <p:sldSz cx="9144000" cy="6858000" type="screen4x3"/>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B257"/>
    <a:srgbClr val="005BA0"/>
    <a:srgbClr val="273A90"/>
    <a:srgbClr val="EEE6C6"/>
    <a:srgbClr val="CBC4AA"/>
    <a:srgbClr val="EEE4DC"/>
    <a:srgbClr val="F4E3C6"/>
    <a:srgbClr val="E1D2B5"/>
    <a:srgbClr val="B511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82" autoAdjust="0"/>
    <p:restoredTop sz="86338" autoAdjust="0"/>
  </p:normalViewPr>
  <p:slideViewPr>
    <p:cSldViewPr snapToGrid="0" snapToObjects="1">
      <p:cViewPr varScale="1">
        <p:scale>
          <a:sx n="97" d="100"/>
          <a:sy n="97" d="100"/>
        </p:scale>
        <p:origin x="152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57DDAE-515B-4047-B364-8A31AB5CCB00}" type="datetimeFigureOut">
              <a:rPr lang="en-US" smtClean="0"/>
              <a:pPr/>
              <a:t>11/16/2015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FF8D47-F1FC-1C48-ACC5-7541110898B2}" type="slidenum">
              <a:rPr lang="en-US" smtClean="0"/>
              <a:pPr/>
              <a:t>‹#›</a:t>
            </a:fld>
            <a:endParaRPr lang="en-US" dirty="0"/>
          </a:p>
        </p:txBody>
      </p:sp>
    </p:spTree>
    <p:extLst>
      <p:ext uri="{BB962C8B-B14F-4D97-AF65-F5344CB8AC3E}">
        <p14:creationId xmlns:p14="http://schemas.microsoft.com/office/powerpoint/2010/main" val="553921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FF8D47-F1FC-1C48-ACC5-7541110898B2}" type="slidenum">
              <a:rPr lang="en-US" smtClean="0"/>
              <a:pPr/>
              <a:t>1</a:t>
            </a:fld>
            <a:endParaRPr lang="en-US" dirty="0"/>
          </a:p>
        </p:txBody>
      </p:sp>
    </p:spTree>
    <p:extLst>
      <p:ext uri="{BB962C8B-B14F-4D97-AF65-F5344CB8AC3E}">
        <p14:creationId xmlns:p14="http://schemas.microsoft.com/office/powerpoint/2010/main" val="363530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F8D47-F1FC-1C48-ACC5-7541110898B2}" type="slidenum">
              <a:rPr lang="en-US" smtClean="0"/>
              <a:pPr/>
              <a:t>2</a:t>
            </a:fld>
            <a:endParaRPr lang="en-US" dirty="0"/>
          </a:p>
        </p:txBody>
      </p:sp>
    </p:spTree>
    <p:extLst>
      <p:ext uri="{BB962C8B-B14F-4D97-AF65-F5344CB8AC3E}">
        <p14:creationId xmlns:p14="http://schemas.microsoft.com/office/powerpoint/2010/main" val="108817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Desired enforcement type</a:t>
            </a:r>
          </a:p>
          <a:p>
            <a:pPr lvl="1"/>
            <a:r>
              <a:rPr lang="en-US" dirty="0" smtClean="0"/>
              <a:t>45, 90, parallel</a:t>
            </a:r>
          </a:p>
          <a:p>
            <a:pPr lvl="1"/>
            <a:r>
              <a:rPr lang="en-US" dirty="0" smtClean="0"/>
              <a:t>One or both sides, simultaneous</a:t>
            </a:r>
          </a:p>
          <a:p>
            <a:pPr lvl="1"/>
            <a:r>
              <a:rPr lang="en-US" dirty="0" smtClean="0"/>
              <a:t>Day night</a:t>
            </a:r>
          </a:p>
          <a:p>
            <a:pPr lvl="1"/>
            <a:r>
              <a:rPr lang="en-US" dirty="0" smtClean="0"/>
              <a:t>Climate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77A63AF-81BC-5141-8AF2-F5E2AF091F60}" type="slidenum">
              <a:rPr lang="en-US" smtClean="0"/>
              <a:pPr/>
              <a:t>12</a:t>
            </a:fld>
            <a:endParaRPr lang="en-US" dirty="0"/>
          </a:p>
        </p:txBody>
      </p:sp>
    </p:spTree>
    <p:extLst>
      <p:ext uri="{BB962C8B-B14F-4D97-AF65-F5344CB8AC3E}">
        <p14:creationId xmlns:p14="http://schemas.microsoft.com/office/powerpoint/2010/main" val="247635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Arizona</a:t>
            </a:r>
            <a:r>
              <a:rPr lang="en-US" baseline="0" dirty="0" smtClean="0"/>
              <a:t> does not require a front license plate</a:t>
            </a:r>
            <a:endParaRPr lang="en-US" dirty="0" smtClean="0"/>
          </a:p>
          <a:p>
            <a:r>
              <a:rPr lang="en-US" dirty="0" smtClean="0"/>
              <a:t>Test 1 – LPR do all the work</a:t>
            </a:r>
          </a:p>
          <a:p>
            <a:r>
              <a:rPr lang="en-US" dirty="0" smtClean="0"/>
              <a:t>Test 2</a:t>
            </a:r>
            <a:r>
              <a:rPr lang="en-US" baseline="0" dirty="0" smtClean="0"/>
              <a:t> – we included backed in vehicles with the counts</a:t>
            </a:r>
          </a:p>
          <a:p>
            <a:endParaRPr lang="en-US" baseline="0" dirty="0" smtClean="0"/>
          </a:p>
          <a:p>
            <a:r>
              <a:rPr lang="en-US" baseline="0" dirty="0" smtClean="0"/>
              <a:t>Also tested in Houston, Fort Collins, and </a:t>
            </a:r>
            <a:r>
              <a:rPr lang="en-US" baseline="0" dirty="0" err="1" smtClean="0"/>
              <a:t>Beverely</a:t>
            </a:r>
            <a:r>
              <a:rPr lang="en-US" baseline="0" dirty="0" smtClean="0"/>
              <a:t> Hills – which require front and back license plates, and we were getting similar accuracy percentages</a:t>
            </a:r>
          </a:p>
          <a:p>
            <a:endParaRPr lang="en-US" baseline="0" dirty="0" smtClean="0"/>
          </a:p>
          <a:p>
            <a:r>
              <a:rPr lang="en-US" baseline="0" dirty="0" smtClean="0"/>
              <a:t>Also, notice 102%, LPR  may collect a random sign that you’ll pass or a logo on a car, but, after a full day of data, these anomalies will normalize</a:t>
            </a:r>
          </a:p>
          <a:p>
            <a:endParaRPr lang="en-US" dirty="0"/>
          </a:p>
        </p:txBody>
      </p:sp>
      <p:sp>
        <p:nvSpPr>
          <p:cNvPr id="4" name="Slide Number Placeholder 3"/>
          <p:cNvSpPr>
            <a:spLocks noGrp="1"/>
          </p:cNvSpPr>
          <p:nvPr>
            <p:ph type="sldNum" sz="quarter" idx="10"/>
          </p:nvPr>
        </p:nvSpPr>
        <p:spPr/>
        <p:txBody>
          <a:bodyPr/>
          <a:lstStyle/>
          <a:p>
            <a:pPr>
              <a:defRPr/>
            </a:pPr>
            <a:fld id="{3CB4CFBE-0E29-4029-A0B3-FE162E746811}" type="slidenum">
              <a:rPr lang="en-US" smtClean="0"/>
              <a:pPr>
                <a:defRPr/>
              </a:pPr>
              <a:t>26</a:t>
            </a:fld>
            <a:endParaRPr lang="en-US"/>
          </a:p>
        </p:txBody>
      </p:sp>
    </p:spTree>
    <p:extLst>
      <p:ext uri="{BB962C8B-B14F-4D97-AF65-F5344CB8AC3E}">
        <p14:creationId xmlns:p14="http://schemas.microsoft.com/office/powerpoint/2010/main" val="2869039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9F29E-A484-45A2-9C3B-BA40FBDC14F1}" type="slidenum">
              <a:rPr lang="en-US" altLang="en-US" smtClean="0"/>
              <a:pPr/>
              <a:t>29</a:t>
            </a:fld>
            <a:endParaRPr lang="en-US" altLang="en-US"/>
          </a:p>
        </p:txBody>
      </p:sp>
    </p:spTree>
    <p:extLst>
      <p:ext uri="{BB962C8B-B14F-4D97-AF65-F5344CB8AC3E}">
        <p14:creationId xmlns:p14="http://schemas.microsoft.com/office/powerpoint/2010/main" val="158754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analyst, two days for collection process</a:t>
            </a:r>
          </a:p>
          <a:p>
            <a:r>
              <a:rPr lang="en-US" dirty="0" smtClean="0"/>
              <a:t>One day for post processing</a:t>
            </a:r>
          </a:p>
          <a:p>
            <a:endParaRPr lang="en-US" dirty="0"/>
          </a:p>
        </p:txBody>
      </p:sp>
      <p:sp>
        <p:nvSpPr>
          <p:cNvPr id="4" name="Slide Number Placeholder 3"/>
          <p:cNvSpPr>
            <a:spLocks noGrp="1"/>
          </p:cNvSpPr>
          <p:nvPr>
            <p:ph type="sldNum" sz="quarter" idx="10"/>
          </p:nvPr>
        </p:nvSpPr>
        <p:spPr/>
        <p:txBody>
          <a:bodyPr/>
          <a:lstStyle/>
          <a:p>
            <a:fld id="{62FF8D47-F1FC-1C48-ACC5-7541110898B2}" type="slidenum">
              <a:rPr lang="en-US" smtClean="0"/>
              <a:pPr/>
              <a:t>33</a:t>
            </a:fld>
            <a:endParaRPr lang="en-US" dirty="0"/>
          </a:p>
        </p:txBody>
      </p:sp>
    </p:spTree>
    <p:extLst>
      <p:ext uri="{BB962C8B-B14F-4D97-AF65-F5344CB8AC3E}">
        <p14:creationId xmlns:p14="http://schemas.microsoft.com/office/powerpoint/2010/main" val="3774006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analysts, three days for collection process</a:t>
            </a:r>
          </a:p>
          <a:p>
            <a:r>
              <a:rPr lang="en-US" dirty="0" smtClean="0"/>
              <a:t>One day for post processing</a:t>
            </a:r>
          </a:p>
          <a:p>
            <a:endParaRPr lang="en-US" dirty="0"/>
          </a:p>
        </p:txBody>
      </p:sp>
      <p:sp>
        <p:nvSpPr>
          <p:cNvPr id="4" name="Slide Number Placeholder 3"/>
          <p:cNvSpPr>
            <a:spLocks noGrp="1"/>
          </p:cNvSpPr>
          <p:nvPr>
            <p:ph type="sldNum" sz="quarter" idx="10"/>
          </p:nvPr>
        </p:nvSpPr>
        <p:spPr/>
        <p:txBody>
          <a:bodyPr/>
          <a:lstStyle/>
          <a:p>
            <a:fld id="{62FF8D47-F1FC-1C48-ACC5-7541110898B2}" type="slidenum">
              <a:rPr lang="en-US" smtClean="0"/>
              <a:pPr/>
              <a:t>34</a:t>
            </a:fld>
            <a:endParaRPr lang="en-US" dirty="0"/>
          </a:p>
        </p:txBody>
      </p:sp>
    </p:spTree>
    <p:extLst>
      <p:ext uri="{BB962C8B-B14F-4D97-AF65-F5344CB8AC3E}">
        <p14:creationId xmlns:p14="http://schemas.microsoft.com/office/powerpoint/2010/main" val="182756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2824" y="1217774"/>
            <a:ext cx="7859691" cy="937924"/>
          </a:xfrm>
        </p:spPr>
        <p:txBody>
          <a:bodyPr anchor="b" anchorCtr="0">
            <a:noAutofit/>
          </a:bodyPr>
          <a:lstStyle>
            <a:lvl1pPr algn="l">
              <a:lnSpc>
                <a:spcPct val="90000"/>
              </a:lnSpc>
              <a:defRPr sz="4000" b="1">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2824" y="2276233"/>
            <a:ext cx="5675569" cy="1151342"/>
          </a:xfrm>
          <a:prstGeom prst="rect">
            <a:avLst/>
          </a:prstGeom>
        </p:spPr>
        <p:txBody>
          <a:bodyPr>
            <a:normAutofit/>
          </a:bodyPr>
          <a:lstStyle>
            <a:lvl1pPr marL="0" indent="0" algn="l">
              <a:spcBef>
                <a:spcPts val="400"/>
              </a:spcBef>
              <a:spcAft>
                <a:spcPts val="400"/>
              </a:spcAft>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3536"/>
            <a:ext cx="8229600" cy="4756264"/>
          </a:xfrm>
          <a:prstGeom prst="rect">
            <a:avLst/>
          </a:prstGeom>
        </p:spPr>
        <p:txBody>
          <a:bodyPr/>
          <a:lstStyle>
            <a:lvl2pPr marL="465138" indent="-115888">
              <a:buClr>
                <a:schemeClr val="accent3"/>
              </a:buClr>
              <a:defRPr sz="2200">
                <a:latin typeface="Arial" panose="020B0604020202020204" pitchFamily="34" charset="0"/>
                <a:cs typeface="Arial" panose="020B0604020202020204" pitchFamily="34" charset="0"/>
              </a:defRPr>
            </a:lvl2pPr>
            <a:lvl3pPr>
              <a:defRPr/>
            </a:lvl3pPr>
            <a:lvl5pPr>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52568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p:cNvSpPr>
            <a:spLocks noGrp="1"/>
          </p:cNvSpPr>
          <p:nvPr>
            <p:ph idx="1"/>
          </p:nvPr>
        </p:nvSpPr>
        <p:spPr>
          <a:xfrm>
            <a:off x="457200" y="1263536"/>
            <a:ext cx="8229600" cy="4756264"/>
          </a:xfrm>
          <a:prstGeom prst="rect">
            <a:avLst/>
          </a:prstGeom>
        </p:spPr>
        <p:txBody>
          <a:bodyPr/>
          <a:lstStyle>
            <a:lvl2pPr marL="465138" indent="-115888">
              <a:buClr>
                <a:schemeClr val="accent3"/>
              </a:buClr>
              <a:defRPr sz="2200">
                <a:latin typeface="Arial" panose="020B0604020202020204" pitchFamily="34" charset="0"/>
                <a:cs typeface="Arial" panose="020B0604020202020204" pitchFamily="34" charset="0"/>
              </a:defRPr>
            </a:lvl2pPr>
            <a:lvl3pPr>
              <a:defRPr/>
            </a:lvl3pPr>
            <a:lvl5pPr>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918997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63536"/>
            <a:ext cx="8229600" cy="4756264"/>
          </a:xfrm>
          <a:prstGeom prst="rect">
            <a:avLst/>
          </a:prstGeom>
        </p:spPr>
        <p:txBody>
          <a:bodyPr/>
          <a:lstStyle>
            <a:lvl2pPr marL="465138" indent="-115888">
              <a:defRPr/>
            </a:lvl2pPr>
            <a:lvl5pPr>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2"/>
            <a:r>
              <a:rPr lang="en-US" dirty="0" smtClean="0"/>
              <a:t>Second level</a:t>
            </a:r>
          </a:p>
        </p:txBody>
      </p:sp>
    </p:spTree>
    <p:extLst>
      <p:ext uri="{BB962C8B-B14F-4D97-AF65-F5344CB8AC3E}">
        <p14:creationId xmlns:p14="http://schemas.microsoft.com/office/powerpoint/2010/main" val="26831217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5010" y="2909454"/>
            <a:ext cx="6043351" cy="2552008"/>
          </a:xfrm>
        </p:spPr>
        <p:txBody>
          <a:bodyPr anchor="ctr" anchorCtr="0"/>
          <a:lstStyle>
            <a:lvl1pPr algn="r">
              <a:defRPr sz="4400" b="1">
                <a:solidFill>
                  <a:srgbClr val="FFFFFF"/>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727543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396538"/>
            <a:ext cx="4038600" cy="4729625"/>
          </a:xfrm>
          <a:prstGeom prst="rect">
            <a:avLst/>
          </a:prstGeom>
        </p:spPr>
        <p:txBody>
          <a:bodyPr/>
          <a:lstStyle>
            <a:lvl1pPr>
              <a:defRPr sz="2400"/>
            </a:lvl1pPr>
            <a:lvl2pPr marL="465138" indent="-115888">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2"/>
            <a:r>
              <a:rPr lang="en-US" dirty="0" smtClean="0"/>
              <a:t>Second level</a:t>
            </a:r>
          </a:p>
        </p:txBody>
      </p:sp>
      <p:sp>
        <p:nvSpPr>
          <p:cNvPr id="9" name="Content Placeholder 8"/>
          <p:cNvSpPr>
            <a:spLocks noGrp="1"/>
          </p:cNvSpPr>
          <p:nvPr>
            <p:ph sz="quarter" idx="13"/>
          </p:nvPr>
        </p:nvSpPr>
        <p:spPr>
          <a:xfrm>
            <a:off x="365760" y="1396524"/>
            <a:ext cx="4041648" cy="4729956"/>
          </a:xfrm>
          <a:prstGeom prst="rect">
            <a:avLst/>
          </a:prstGeom>
        </p:spPr>
        <p:txBody>
          <a:bodyPr/>
          <a:lstStyle>
            <a:lvl2pPr marL="465138" indent="-115888">
              <a:defRPr/>
            </a:lvl2pPr>
          </a:lstStyle>
          <a:p>
            <a:pPr lvl="0"/>
            <a:r>
              <a:rPr lang="en-US" dirty="0" smtClean="0"/>
              <a:t>Click to edit Master text styles</a:t>
            </a:r>
          </a:p>
          <a:p>
            <a:pPr lvl="2"/>
            <a:r>
              <a:rPr lang="en-US" dirty="0" smtClean="0"/>
              <a:t>Second level</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829425" y="5715000"/>
            <a:ext cx="2133600" cy="365125"/>
          </a:xfrm>
          <a:prstGeom prst="rect">
            <a:avLst/>
          </a:prstGeom>
        </p:spPr>
        <p:txBody>
          <a:bodyPr/>
          <a:lstStyle>
            <a:lvl1pPr>
              <a:defRPr/>
            </a:lvl1pPr>
          </a:lstStyle>
          <a:p>
            <a:fld id="{1B12125D-321C-466F-AA28-9F1763634C91}" type="slidenum">
              <a:rPr lang="en-US" altLang="en-US"/>
              <a:pPr/>
              <a:t>‹#›</a:t>
            </a:fld>
            <a:endParaRPr lang="en-US" altLang="en-US"/>
          </a:p>
        </p:txBody>
      </p:sp>
    </p:spTree>
    <p:extLst>
      <p:ext uri="{BB962C8B-B14F-4D97-AF65-F5344CB8AC3E}">
        <p14:creationId xmlns:p14="http://schemas.microsoft.com/office/powerpoint/2010/main" val="1063979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ntent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3"/>
          <p:cNvSpPr>
            <a:spLocks noGrp="1"/>
          </p:cNvSpPr>
          <p:nvPr>
            <p:ph sz="half" idx="2"/>
          </p:nvPr>
        </p:nvSpPr>
        <p:spPr>
          <a:xfrm>
            <a:off x="4648200" y="1396538"/>
            <a:ext cx="4038600" cy="4729625"/>
          </a:xfrm>
        </p:spPr>
        <p:txBody>
          <a:bodyPr/>
          <a:lstStyle>
            <a:lvl1pPr>
              <a:defRPr sz="2400"/>
            </a:lvl1pPr>
            <a:lvl2pPr marL="465138" indent="-115888">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7" name="Content Placeholder 8"/>
          <p:cNvSpPr>
            <a:spLocks noGrp="1"/>
          </p:cNvSpPr>
          <p:nvPr>
            <p:ph sz="quarter" idx="13"/>
          </p:nvPr>
        </p:nvSpPr>
        <p:spPr>
          <a:xfrm>
            <a:off x="365760" y="1396524"/>
            <a:ext cx="4041648" cy="4729956"/>
          </a:xfrm>
        </p:spPr>
        <p:txBody>
          <a:bodyPr/>
          <a:lstStyle>
            <a:lvl2pPr marL="465138" indent="-115888">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462060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363287"/>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5" name="Text Placeholder 4"/>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2"/>
            <a:r>
              <a:rPr lang="en-US" dirty="0" smtClean="0"/>
              <a:t>Second level</a:t>
            </a:r>
          </a:p>
          <a:p>
            <a:pPr lvl="3"/>
            <a:r>
              <a:rPr lang="en-US" dirty="0" smtClean="0"/>
              <a:t>Third level</a:t>
            </a:r>
          </a:p>
          <a:p>
            <a:pPr lvl="3"/>
            <a:r>
              <a:rPr lang="en-US" dirty="0" smtClean="0"/>
              <a:t>Fourth level</a:t>
            </a:r>
          </a:p>
        </p:txBody>
      </p:sp>
    </p:spTree>
  </p:cSld>
  <p:clrMap bg1="lt1" tx1="dk1" bg2="lt2" tx2="dk2" accent1="accent1" accent2="accent2" accent3="accent3" accent4="accent4" accent5="accent5" accent6="accent6" hlink="hlink" folHlink="folHlink"/>
  <p:sldLayoutIdLst>
    <p:sldLayoutId id="2147483839" r:id="rId1"/>
    <p:sldLayoutId id="2147483837" r:id="rId2"/>
    <p:sldLayoutId id="2147483860" r:id="rId3"/>
    <p:sldLayoutId id="2147483832" r:id="rId4"/>
    <p:sldLayoutId id="2147483841" r:id="rId5"/>
    <p:sldLayoutId id="2147483831" r:id="rId6"/>
    <p:sldLayoutId id="2147483858" r:id="rId7"/>
    <p:sldLayoutId id="2147483859" r:id="rId8"/>
  </p:sldLayoutIdLst>
  <p:timing>
    <p:tnLst>
      <p:par>
        <p:cTn id="1" dur="indefinite" restart="never" nodeType="tmRoot"/>
      </p:par>
    </p:tnLst>
  </p:timing>
  <p:txStyles>
    <p:titleStyle>
      <a:lvl1pPr algn="ctr" defTabSz="914400" rtl="0" eaLnBrk="1" latinLnBrk="0" hangingPunct="1">
        <a:lnSpc>
          <a:spcPct val="90000"/>
        </a:lnSpc>
        <a:spcBef>
          <a:spcPts val="600"/>
        </a:spcBef>
        <a:spcAft>
          <a:spcPts val="600"/>
        </a:spcAft>
        <a:buNone/>
        <a:defRPr sz="3600" b="1" kern="1200">
          <a:solidFill>
            <a:schemeClr val="accent2"/>
          </a:solidFill>
          <a:effectLst/>
          <a:latin typeface="Arial Black" panose="020B0A04020102020204" pitchFamily="34" charset="0"/>
          <a:ea typeface="+mj-ea"/>
          <a:cs typeface="Arial Black" panose="020B0A04020102020204" pitchFamily="34" charset="0"/>
        </a:defRPr>
      </a:lvl1pPr>
    </p:titleStyle>
    <p:bodyStyle>
      <a:lvl1pPr marL="233363" indent="-233363" algn="l" defTabSz="914400" rtl="0" eaLnBrk="1" latinLnBrk="0" hangingPunct="1">
        <a:lnSpc>
          <a:spcPct val="90000"/>
        </a:lnSpc>
        <a:spcBef>
          <a:spcPts val="1200"/>
        </a:spcBef>
        <a:spcAft>
          <a:spcPts val="1200"/>
        </a:spcAft>
        <a:buClr>
          <a:schemeClr val="tx1"/>
        </a:buClr>
        <a:buFont typeface="Arial" pitchFamily="34" charset="0"/>
        <a:buChar char="•"/>
        <a:defRPr sz="2800" b="1" kern="1200">
          <a:solidFill>
            <a:schemeClr val="accent6"/>
          </a:solidFill>
          <a:latin typeface="Arial" panose="020B0604020202020204" pitchFamily="34" charset="0"/>
          <a:ea typeface="+mn-ea"/>
          <a:cs typeface="Arial" panose="020B0604020202020204" pitchFamily="34" charset="0"/>
        </a:defRPr>
      </a:lvl1pPr>
      <a:lvl2pPr marL="233363" indent="-233363" algn="l" defTabSz="914400" rtl="0" eaLnBrk="1" latinLnBrk="0" hangingPunct="1">
        <a:lnSpc>
          <a:spcPct val="90000"/>
        </a:lnSpc>
        <a:spcBef>
          <a:spcPts val="600"/>
        </a:spcBef>
        <a:spcAft>
          <a:spcPts val="600"/>
        </a:spcAft>
        <a:buClr>
          <a:srgbClr val="002060"/>
        </a:buClr>
        <a:buFont typeface="Arial" panose="020B0604020202020204" pitchFamily="34" charset="0"/>
        <a:buChar char="•"/>
        <a:defRPr sz="2400" kern="1200">
          <a:solidFill>
            <a:schemeClr val="accent3"/>
          </a:solidFill>
          <a:latin typeface="Calibri" panose="020F0502020204030204" pitchFamily="34" charset="0"/>
          <a:ea typeface="+mn-ea"/>
          <a:cs typeface="Calibri" panose="020F0502020204030204" pitchFamily="34" charset="0"/>
        </a:defRPr>
      </a:lvl2pPr>
      <a:lvl3pPr marL="635000" indent="-285750" algn="l" defTabSz="914400" rtl="0" eaLnBrk="1" latinLnBrk="0" hangingPunct="1">
        <a:spcBef>
          <a:spcPct val="20000"/>
        </a:spcBef>
        <a:buFont typeface="Arial" pitchFamily="34" charset="0"/>
        <a:buChar char="•"/>
        <a:defRPr sz="1800" i="1" kern="1200">
          <a:solidFill>
            <a:schemeClr val="accent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i="1" kern="1200">
          <a:solidFill>
            <a:schemeClr val="tx2"/>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gif"/><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jp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18" Type="http://schemas.openxmlformats.org/officeDocument/2006/relationships/image" Target="../media/image86.pn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png"/><Relationship Id="rId17" Type="http://schemas.openxmlformats.org/officeDocument/2006/relationships/image" Target="../media/image85.jpeg"/><Relationship Id="rId2" Type="http://schemas.openxmlformats.org/officeDocument/2006/relationships/image" Target="../media/image70.jpe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jp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hyperlink" Target="mailto:brett.wood@kimley-horn.co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13" y="3530163"/>
            <a:ext cx="6043351" cy="2552008"/>
          </a:xfrm>
        </p:spPr>
        <p:txBody>
          <a:bodyPr/>
          <a:lstStyle/>
          <a:p>
            <a:r>
              <a:rPr lang="en-US" sz="3600" dirty="0" smtClean="0"/>
              <a:t>Moving Beyond </a:t>
            </a:r>
            <a:br>
              <a:rPr lang="en-US" sz="3600" dirty="0" smtClean="0"/>
            </a:br>
            <a:r>
              <a:rPr lang="en-US" sz="3600" dirty="0" smtClean="0"/>
              <a:t>Manual Counting</a:t>
            </a:r>
            <a:br>
              <a:rPr lang="en-US" sz="3600" dirty="0" smtClean="0"/>
            </a:br>
            <a:r>
              <a:rPr lang="en-US" sz="3600" dirty="0" smtClean="0"/>
              <a:t/>
            </a:r>
            <a:br>
              <a:rPr lang="en-US" sz="3600" dirty="0" smtClean="0"/>
            </a:br>
            <a:r>
              <a:rPr lang="en-US" sz="3600" dirty="0" smtClean="0"/>
              <a:t/>
            </a:r>
            <a:br>
              <a:rPr lang="en-US" sz="3600" dirty="0" smtClean="0"/>
            </a:br>
            <a:r>
              <a:rPr lang="en-US" sz="2800" b="0" dirty="0" smtClean="0"/>
              <a:t>How Automated License Plate Recognition-Based Occupancy Studies can Help Cities Evaluate Parking Policy </a:t>
            </a:r>
            <a:endParaRPr lang="en-US" sz="2800" b="0" dirty="0"/>
          </a:p>
        </p:txBody>
      </p:sp>
      <p:sp>
        <p:nvSpPr>
          <p:cNvPr id="3" name="Subtitle 2"/>
          <p:cNvSpPr>
            <a:spLocks noGrp="1"/>
          </p:cNvSpPr>
          <p:nvPr>
            <p:ph type="subTitle" idx="4294967295"/>
          </p:nvPr>
        </p:nvSpPr>
        <p:spPr>
          <a:xfrm>
            <a:off x="-2408522" y="1063318"/>
            <a:ext cx="5676900" cy="1150938"/>
          </a:xfrm>
          <a:prstGeom prst="rect">
            <a:avLst/>
          </a:prstGeom>
        </p:spPr>
        <p:txBody>
          <a:bodyPr>
            <a:normAutofit fontScale="70000" lnSpcReduction="20000"/>
          </a:bodyPr>
          <a:lstStyle/>
          <a:p>
            <a:pPr marL="0" indent="0" algn="r">
              <a:spcAft>
                <a:spcPts val="0"/>
              </a:spcAft>
              <a:buNone/>
            </a:pPr>
            <a:r>
              <a:rPr lang="en-US" dirty="0" smtClean="0">
                <a:solidFill>
                  <a:schemeClr val="accent2"/>
                </a:solidFill>
              </a:rPr>
              <a:t>T2 Connect Conference</a:t>
            </a:r>
          </a:p>
          <a:p>
            <a:pPr marL="0" indent="0" algn="r">
              <a:spcAft>
                <a:spcPts val="0"/>
              </a:spcAft>
              <a:buNone/>
            </a:pPr>
            <a:r>
              <a:rPr lang="en-US" dirty="0" smtClean="0">
                <a:solidFill>
                  <a:schemeClr val="accent2"/>
                </a:solidFill>
              </a:rPr>
              <a:t>Brett Wood, </a:t>
            </a:r>
            <a:r>
              <a:rPr lang="en-US" dirty="0" err="1" smtClean="0">
                <a:solidFill>
                  <a:schemeClr val="accent2"/>
                </a:solidFill>
              </a:rPr>
              <a:t>Kimley</a:t>
            </a:r>
            <a:r>
              <a:rPr lang="en-US" dirty="0" smtClean="0">
                <a:solidFill>
                  <a:schemeClr val="accent2"/>
                </a:solidFill>
              </a:rPr>
              <a:t>-Horn</a:t>
            </a:r>
          </a:p>
          <a:p>
            <a:pPr marL="0" indent="0" algn="r">
              <a:spcBef>
                <a:spcPts val="1800"/>
              </a:spcBef>
              <a:buNone/>
            </a:pPr>
            <a:r>
              <a:rPr lang="en-US" b="0" i="1" dirty="0" smtClean="0">
                <a:solidFill>
                  <a:schemeClr val="accent2"/>
                </a:solidFill>
              </a:rPr>
              <a:t>November 17, 2015</a:t>
            </a:r>
            <a:endParaRPr lang="en-US" b="0" i="1" dirty="0">
              <a:solidFill>
                <a:schemeClr val="accent2"/>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9323" y="-233664"/>
            <a:ext cx="3375813" cy="133067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98963" y="1780822"/>
            <a:ext cx="5367485" cy="4405969"/>
          </a:xfrm>
          <a:prstGeom prst="rect">
            <a:avLst/>
          </a:prstGeom>
        </p:spPr>
      </p:pic>
      <p:sp>
        <p:nvSpPr>
          <p:cNvPr id="3" name="Content Placeholder 2"/>
          <p:cNvSpPr>
            <a:spLocks noGrp="1"/>
          </p:cNvSpPr>
          <p:nvPr>
            <p:ph idx="1"/>
          </p:nvPr>
        </p:nvSpPr>
        <p:spPr>
          <a:xfrm>
            <a:off x="457200" y="1263536"/>
            <a:ext cx="8229600" cy="623630"/>
          </a:xfrm>
        </p:spPr>
        <p:txBody>
          <a:bodyPr>
            <a:normAutofit lnSpcReduction="10000"/>
          </a:bodyPr>
          <a:lstStyle/>
          <a:p>
            <a:r>
              <a:rPr lang="en-US" dirty="0" smtClean="0"/>
              <a:t>Properly installed and calibrated system.</a:t>
            </a:r>
          </a:p>
          <a:p>
            <a:pPr lvl="6"/>
            <a:endParaRPr lang="en-US" dirty="0" smtClean="0"/>
          </a:p>
          <a:p>
            <a:pPr lvl="1"/>
            <a:endParaRPr lang="en-US" dirty="0"/>
          </a:p>
        </p:txBody>
      </p:sp>
      <p:sp>
        <p:nvSpPr>
          <p:cNvPr id="2" name="Title 1"/>
          <p:cNvSpPr>
            <a:spLocks noGrp="1"/>
          </p:cNvSpPr>
          <p:nvPr>
            <p:ph type="title"/>
          </p:nvPr>
        </p:nvSpPr>
        <p:spPr/>
        <p:txBody>
          <a:bodyPr/>
          <a:lstStyle/>
          <a:p>
            <a:r>
              <a:rPr lang="en-US" dirty="0"/>
              <a:t>Challenges with LPR as a data collection tool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53" y="4153459"/>
            <a:ext cx="3049999" cy="2033332"/>
          </a:xfrm>
          <a:prstGeom prst="rect">
            <a:avLst/>
          </a:prstGeom>
        </p:spPr>
      </p:pic>
      <p:pic>
        <p:nvPicPr>
          <p:cNvPr id="9" name="Picture 8"/>
          <p:cNvPicPr>
            <a:picLocks noChangeAspect="1"/>
          </p:cNvPicPr>
          <p:nvPr/>
        </p:nvPicPr>
        <p:blipFill>
          <a:blip r:embed="rId4"/>
          <a:stretch>
            <a:fillRect/>
          </a:stretch>
        </p:blipFill>
        <p:spPr>
          <a:xfrm>
            <a:off x="277789" y="1780822"/>
            <a:ext cx="3059451" cy="2288329"/>
          </a:xfrm>
          <a:prstGeom prst="rect">
            <a:avLst/>
          </a:prstGeom>
        </p:spPr>
      </p:pic>
      <p:sp>
        <p:nvSpPr>
          <p:cNvPr id="10" name="Content Placeholder 2"/>
          <p:cNvSpPr txBox="1">
            <a:spLocks/>
          </p:cNvSpPr>
          <p:nvPr/>
        </p:nvSpPr>
        <p:spPr>
          <a:xfrm>
            <a:off x="1546699" y="6250584"/>
            <a:ext cx="5145931" cy="623630"/>
          </a:xfrm>
          <a:prstGeom prst="rect">
            <a:avLst/>
          </a:prstGeom>
        </p:spPr>
        <p:txBody>
          <a:bodyPr vert="horz" lIns="91440" tIns="45720" rIns="91440" bIns="45720" rtlCol="0">
            <a:normAutofit lnSpcReduction="10000"/>
          </a:bodyPr>
          <a:lstStyle>
            <a:lvl1pPr marL="233363" indent="-233363" algn="l" defTabSz="914400" rtl="0" eaLnBrk="1" latinLnBrk="0" hangingPunct="1">
              <a:lnSpc>
                <a:spcPct val="90000"/>
              </a:lnSpc>
              <a:spcBef>
                <a:spcPts val="1200"/>
              </a:spcBef>
              <a:spcAft>
                <a:spcPts val="1200"/>
              </a:spcAft>
              <a:buClr>
                <a:srgbClr val="002060"/>
              </a:buClr>
              <a:buFont typeface="Arial" pitchFamily="34" charset="0"/>
              <a:buChar char="•"/>
              <a:defRPr sz="2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65138" indent="-115888" algn="l" defTabSz="914400" rtl="0" eaLnBrk="1" latinLnBrk="0" hangingPunct="1">
              <a:lnSpc>
                <a:spcPct val="90000"/>
              </a:lnSpc>
              <a:spcBef>
                <a:spcPts val="600"/>
              </a:spcBef>
              <a:spcAft>
                <a:spcPts val="600"/>
              </a:spcAft>
              <a:buClr>
                <a:srgbClr val="002060"/>
              </a:buClr>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465138" indent="-115888" algn="l" defTabSz="914400" rtl="0" eaLnBrk="1" latinLnBrk="0" hangingPunct="1">
              <a:spcBef>
                <a:spcPct val="20000"/>
              </a:spcBef>
              <a:buFont typeface="Arial"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dirty="0" smtClean="0">
                <a:solidFill>
                  <a:schemeClr val="tx1"/>
                </a:solidFill>
              </a:rPr>
              <a:t>Parking </a:t>
            </a:r>
            <a:r>
              <a:rPr lang="en-US" dirty="0" smtClean="0">
                <a:solidFill>
                  <a:srgbClr val="FF0000"/>
                </a:solidFill>
              </a:rPr>
              <a:t>vs</a:t>
            </a:r>
            <a:r>
              <a:rPr lang="en-US" dirty="0" smtClean="0">
                <a:solidFill>
                  <a:schemeClr val="tx1"/>
                </a:solidFill>
              </a:rPr>
              <a:t> Law </a:t>
            </a:r>
            <a:r>
              <a:rPr lang="en-US" dirty="0" smtClean="0">
                <a:solidFill>
                  <a:srgbClr val="FF0000"/>
                </a:solidFill>
              </a:rPr>
              <a:t>vs</a:t>
            </a:r>
            <a:r>
              <a:rPr lang="en-US" dirty="0" smtClean="0">
                <a:solidFill>
                  <a:schemeClr val="tx1"/>
                </a:solidFill>
              </a:rPr>
              <a:t> Street Sweeper</a:t>
            </a:r>
          </a:p>
          <a:p>
            <a:pPr lvl="6"/>
            <a:endParaRPr lang="en-US" dirty="0" smtClean="0"/>
          </a:p>
          <a:p>
            <a:pPr lvl="1"/>
            <a:endParaRPr lang="en-US" dirty="0"/>
          </a:p>
        </p:txBody>
      </p:sp>
    </p:spTree>
    <p:extLst>
      <p:ext uri="{BB962C8B-B14F-4D97-AF65-F5344CB8AC3E}">
        <p14:creationId xmlns:p14="http://schemas.microsoft.com/office/powerpoint/2010/main" val="28672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585239" y="1952861"/>
            <a:ext cx="3973521" cy="3140242"/>
            <a:chOff x="2182091" y="2286000"/>
            <a:chExt cx="3973521" cy="2279984"/>
          </a:xfrm>
        </p:grpSpPr>
        <p:cxnSp>
          <p:nvCxnSpPr>
            <p:cNvPr id="5" name="Straight Connector 4"/>
            <p:cNvCxnSpPr/>
            <p:nvPr/>
          </p:nvCxnSpPr>
          <p:spPr>
            <a:xfrm flipH="1">
              <a:off x="2182091" y="2286000"/>
              <a:ext cx="31174" cy="2273968"/>
            </a:xfrm>
            <a:prstGeom prst="line">
              <a:avLst/>
            </a:prstGeom>
            <a:ln w="63500">
              <a:solidFill>
                <a:srgbClr val="FFFF00"/>
              </a:solidFill>
            </a:ln>
          </p:spPr>
          <p:style>
            <a:lnRef idx="2">
              <a:schemeClr val="accent3"/>
            </a:lnRef>
            <a:fillRef idx="0">
              <a:schemeClr val="accent3"/>
            </a:fillRef>
            <a:effectRef idx="1">
              <a:schemeClr val="accent3"/>
            </a:effectRef>
            <a:fontRef idx="minor">
              <a:schemeClr val="tx1"/>
            </a:fontRef>
          </p:style>
        </p:cxnSp>
        <p:cxnSp>
          <p:nvCxnSpPr>
            <p:cNvPr id="7" name="Straight Connector 6"/>
            <p:cNvCxnSpPr/>
            <p:nvPr/>
          </p:nvCxnSpPr>
          <p:spPr>
            <a:xfrm flipH="1">
              <a:off x="3179030" y="2286000"/>
              <a:ext cx="31174" cy="2273968"/>
            </a:xfrm>
            <a:prstGeom prst="line">
              <a:avLst/>
            </a:prstGeom>
            <a:ln w="63500">
              <a:solidFill>
                <a:srgbClr val="FFFF00"/>
              </a:solidFill>
            </a:ln>
          </p:spPr>
          <p:style>
            <a:lnRef idx="2">
              <a:schemeClr val="accent3"/>
            </a:lnRef>
            <a:fillRef idx="0">
              <a:schemeClr val="accent3"/>
            </a:fillRef>
            <a:effectRef idx="1">
              <a:schemeClr val="accent3"/>
            </a:effectRef>
            <a:fontRef idx="minor">
              <a:schemeClr val="tx1"/>
            </a:fontRef>
          </p:style>
        </p:cxnSp>
        <p:cxnSp>
          <p:nvCxnSpPr>
            <p:cNvPr id="8" name="Straight Connector 7"/>
            <p:cNvCxnSpPr/>
            <p:nvPr/>
          </p:nvCxnSpPr>
          <p:spPr>
            <a:xfrm flipH="1">
              <a:off x="4130560" y="2286000"/>
              <a:ext cx="31174" cy="2273968"/>
            </a:xfrm>
            <a:prstGeom prst="line">
              <a:avLst/>
            </a:prstGeom>
            <a:ln w="63500">
              <a:solidFill>
                <a:srgbClr val="FFFF00"/>
              </a:solidFill>
            </a:ln>
          </p:spPr>
          <p:style>
            <a:lnRef idx="2">
              <a:schemeClr val="accent3"/>
            </a:lnRef>
            <a:fillRef idx="0">
              <a:schemeClr val="accent3"/>
            </a:fillRef>
            <a:effectRef idx="1">
              <a:schemeClr val="accent3"/>
            </a:effectRef>
            <a:fontRef idx="minor">
              <a:schemeClr val="tx1"/>
            </a:fontRef>
          </p:style>
        </p:cxnSp>
        <p:cxnSp>
          <p:nvCxnSpPr>
            <p:cNvPr id="9" name="Straight Connector 8"/>
            <p:cNvCxnSpPr/>
            <p:nvPr/>
          </p:nvCxnSpPr>
          <p:spPr>
            <a:xfrm flipH="1">
              <a:off x="5111912" y="2292016"/>
              <a:ext cx="31174" cy="2273968"/>
            </a:xfrm>
            <a:prstGeom prst="line">
              <a:avLst/>
            </a:prstGeom>
            <a:ln w="63500">
              <a:solidFill>
                <a:srgbClr val="FFFF00"/>
              </a:solidFill>
            </a:ln>
          </p:spPr>
          <p:style>
            <a:lnRef idx="2">
              <a:schemeClr val="accent3"/>
            </a:lnRef>
            <a:fillRef idx="0">
              <a:schemeClr val="accent3"/>
            </a:fillRef>
            <a:effectRef idx="1">
              <a:schemeClr val="accent3"/>
            </a:effectRef>
            <a:fontRef idx="minor">
              <a:schemeClr val="tx1"/>
            </a:fontRef>
          </p:style>
        </p:cxnSp>
        <p:cxnSp>
          <p:nvCxnSpPr>
            <p:cNvPr id="10" name="Straight Connector 9"/>
            <p:cNvCxnSpPr/>
            <p:nvPr/>
          </p:nvCxnSpPr>
          <p:spPr>
            <a:xfrm flipH="1">
              <a:off x="6124438" y="2286000"/>
              <a:ext cx="31174" cy="2273968"/>
            </a:xfrm>
            <a:prstGeom prst="line">
              <a:avLst/>
            </a:prstGeom>
            <a:ln w="63500">
              <a:solidFill>
                <a:srgbClr val="FFFF00"/>
              </a:solidFill>
            </a:ln>
          </p:spPr>
          <p:style>
            <a:lnRef idx="2">
              <a:schemeClr val="accent3"/>
            </a:lnRef>
            <a:fillRef idx="0">
              <a:schemeClr val="accent3"/>
            </a:fillRef>
            <a:effectRef idx="1">
              <a:schemeClr val="accent3"/>
            </a:effectRef>
            <a:fontRef idx="minor">
              <a:schemeClr val="tx1"/>
            </a:fontRef>
          </p:style>
        </p:cxnSp>
        <p:cxnSp>
          <p:nvCxnSpPr>
            <p:cNvPr id="11" name="Straight Connector 10"/>
            <p:cNvCxnSpPr/>
            <p:nvPr/>
          </p:nvCxnSpPr>
          <p:spPr>
            <a:xfrm>
              <a:off x="2213265" y="3422984"/>
              <a:ext cx="3942347" cy="0"/>
            </a:xfrm>
            <a:prstGeom prst="line">
              <a:avLst/>
            </a:prstGeom>
            <a:ln w="63500">
              <a:solidFill>
                <a:srgbClr val="FFFF00"/>
              </a:solidFill>
            </a:ln>
          </p:spPr>
          <p:style>
            <a:lnRef idx="2">
              <a:schemeClr val="accent3"/>
            </a:lnRef>
            <a:fillRef idx="0">
              <a:schemeClr val="accent3"/>
            </a:fillRef>
            <a:effectRef idx="1">
              <a:schemeClr val="accent3"/>
            </a:effectRef>
            <a:fontRef idx="minor">
              <a:schemeClr val="tx1"/>
            </a:fontRef>
          </p:style>
        </p:cxnSp>
      </p:grpSp>
      <p:pic>
        <p:nvPicPr>
          <p:cNvPr id="22" name="Picture 14" descr="http://thetoyroom-redux.com/main/wp-content/uploads/2005/01/car_top.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83353" y="6325309"/>
            <a:ext cx="1495388" cy="7476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ttp://thetoyroom-redux.com/main/wp-content/uploads/2005/01/car_top.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2352961" y="3959530"/>
            <a:ext cx="1495388" cy="7476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http://thetoyroom-redux.com/main/wp-content/uploads/2005/01/car_top.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2355012" y="3971562"/>
            <a:ext cx="1495388" cy="7476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http://thetoyroom-redux.com/main/wp-content/uploads/2005/01/car_top.jpg"/>
          <p:cNvPicPr>
            <a:picLocks noChangeAspect="1" noChangeArrowheads="1"/>
          </p:cNvPicPr>
          <p:nvPr/>
        </p:nvPicPr>
        <p:blipFill>
          <a:blip r:embed="rId2" cstate="screen">
            <a:grayscl/>
            <a:extLst>
              <a:ext uri="{28A0092B-C50C-407E-A947-70E740481C1C}">
                <a14:useLocalDpi xmlns:a14="http://schemas.microsoft.com/office/drawing/2010/main" val="0"/>
              </a:ext>
            </a:extLst>
          </a:blip>
          <a:srcRect/>
          <a:stretch>
            <a:fillRect/>
          </a:stretch>
        </p:blipFill>
        <p:spPr bwMode="auto">
          <a:xfrm rot="5400000">
            <a:off x="83353" y="6325309"/>
            <a:ext cx="1495388" cy="74769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http://thetoyroom-redux.com/main/wp-content/uploads/2005/01/car_top.jpg"/>
          <p:cNvPicPr>
            <a:picLocks noChangeAspect="1" noChangeArrowheads="1"/>
          </p:cNvPicPr>
          <p:nvPr/>
        </p:nvPicPr>
        <p:blipFill>
          <a:blip r:embed="rId2" cstate="screen">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83353" y="6325309"/>
            <a:ext cx="1495388" cy="74769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http://thetoyroom-redux.com/main/wp-content/uploads/2005/01/car_top.jpg"/>
          <p:cNvPicPr>
            <a:picLocks noChangeAspect="1" noChangeArrowheads="1"/>
          </p:cNvPicPr>
          <p:nvPr/>
        </p:nvPicPr>
        <p:blipFill>
          <a:blip r:embed="rId2" cstate="screen">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235753" y="6477709"/>
            <a:ext cx="1495388" cy="7476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http://thetoyroom-redux.com/main/wp-content/uploads/2005/01/car_top.jpg"/>
          <p:cNvPicPr>
            <a:picLocks noChangeAspect="1" noChangeArrowheads="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2301342" y="5698203"/>
            <a:ext cx="1495388" cy="74769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http://thetoyroom-redux.com/main/wp-content/uploads/2005/01/car_top.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3223918" y="5659192"/>
            <a:ext cx="1495388" cy="7476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http://thetoyroom-redux.com/main/wp-content/uploads/2005/01/car_top.jpg"/>
          <p:cNvPicPr>
            <a:picLocks noChangeAspect="1" noChangeArrowheads="1"/>
          </p:cNvPicPr>
          <p:nvPr/>
        </p:nvPicPr>
        <p:blipFill>
          <a:blip r:embed="rId2" cstate="screen">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4197125" y="5667478"/>
            <a:ext cx="1495388" cy="7476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http://thetoyroom-redux.com/main/wp-content/uploads/2005/01/car_top.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5262644" y="5688121"/>
            <a:ext cx="1495388" cy="747694"/>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3900800" y="3293437"/>
            <a:ext cx="373847" cy="204537"/>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Rounded Rectangle 35"/>
          <p:cNvSpPr/>
          <p:nvPr/>
        </p:nvSpPr>
        <p:spPr>
          <a:xfrm>
            <a:off x="2928163" y="3293219"/>
            <a:ext cx="373847" cy="204537"/>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ounded Rectangle 36"/>
          <p:cNvSpPr/>
          <p:nvPr/>
        </p:nvSpPr>
        <p:spPr>
          <a:xfrm>
            <a:off x="4842017" y="3281405"/>
            <a:ext cx="373847" cy="204537"/>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Rounded Rectangle 37"/>
          <p:cNvSpPr/>
          <p:nvPr/>
        </p:nvSpPr>
        <p:spPr>
          <a:xfrm>
            <a:off x="5888244" y="3299891"/>
            <a:ext cx="373847" cy="204537"/>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Rounded Rectangle 38"/>
          <p:cNvSpPr/>
          <p:nvPr/>
        </p:nvSpPr>
        <p:spPr>
          <a:xfrm>
            <a:off x="3900800" y="4844398"/>
            <a:ext cx="373847" cy="204537"/>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Rounded Rectangle 39"/>
          <p:cNvSpPr/>
          <p:nvPr/>
        </p:nvSpPr>
        <p:spPr>
          <a:xfrm>
            <a:off x="2928163" y="4844180"/>
            <a:ext cx="373847" cy="204537"/>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Rounded Rectangle 40"/>
          <p:cNvSpPr/>
          <p:nvPr/>
        </p:nvSpPr>
        <p:spPr>
          <a:xfrm>
            <a:off x="4842017" y="4832366"/>
            <a:ext cx="373847" cy="204537"/>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Rounded Rectangle 41"/>
          <p:cNvSpPr/>
          <p:nvPr/>
        </p:nvSpPr>
        <p:spPr>
          <a:xfrm>
            <a:off x="5888244" y="4850852"/>
            <a:ext cx="373847" cy="204537"/>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Title 1"/>
          <p:cNvSpPr txBox="1">
            <a:spLocks/>
          </p:cNvSpPr>
          <p:nvPr/>
        </p:nvSpPr>
        <p:spPr>
          <a:xfrm>
            <a:off x="609600" y="152400"/>
            <a:ext cx="8229600" cy="1023839"/>
          </a:xfrm>
          <a:prstGeom prst="rect">
            <a:avLst/>
          </a:prstGeom>
        </p:spPr>
        <p:txBody>
          <a:bodyPr vert="horz" lIns="91440" tIns="45720" rIns="91440" bIns="45720" rtlCol="0" anchor="b" anchorCtr="0">
            <a:noAutofit/>
          </a:bodyPr>
          <a:lstStyle>
            <a:lvl1pPr algn="ctr" defTabSz="914400" rtl="0" eaLnBrk="1" latinLnBrk="0" hangingPunct="1">
              <a:lnSpc>
                <a:spcPct val="90000"/>
              </a:lnSpc>
              <a:spcBef>
                <a:spcPts val="600"/>
              </a:spcBef>
              <a:spcAft>
                <a:spcPts val="600"/>
              </a:spcAft>
              <a:buNone/>
              <a:defRPr sz="3600" kern="1200">
                <a:solidFill>
                  <a:schemeClr val="bg1"/>
                </a:solidFill>
                <a:effectLst/>
                <a:latin typeface="Calibri" panose="020F0502020204030204" pitchFamily="34" charset="0"/>
                <a:ea typeface="+mj-ea"/>
                <a:cs typeface="Calibri" panose="020F0502020204030204" pitchFamily="34" charset="0"/>
              </a:defRPr>
            </a:lvl1pPr>
          </a:lstStyle>
          <a:p>
            <a:r>
              <a:rPr lang="en-US" dirty="0"/>
              <a:t>Single Plate Vehicles backed in</a:t>
            </a:r>
          </a:p>
        </p:txBody>
      </p:sp>
      <p:pic>
        <p:nvPicPr>
          <p:cNvPr id="44" name="Picture 14" descr="http://thetoyroom-redux.com/main/wp-content/uploads/2005/01/car_top.jpg"/>
          <p:cNvPicPr>
            <a:picLocks noChangeAspect="1" noChangeArrowheads="1"/>
          </p:cNvPicPr>
          <p:nvPr/>
        </p:nvPicPr>
        <p:blipFill>
          <a:blip r:embed="rId2" cstate="screen">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6200000">
            <a:off x="1553648" y="443009"/>
            <a:ext cx="1495388" cy="747694"/>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4"/>
          <p:cNvSpPr/>
          <p:nvPr/>
        </p:nvSpPr>
        <p:spPr>
          <a:xfrm>
            <a:off x="4853047" y="1915416"/>
            <a:ext cx="373847" cy="204537"/>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24394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nodeType="clickEffect">
                                  <p:stCondLst>
                                    <p:cond delay="0"/>
                                  </p:stCondLst>
                                  <p:childTnLst>
                                    <p:animMotion origin="layout" path="M -0.01111 0.00926 L 0.11875 0.00926 C 0.17673 0.00926 0.24844 -0.08796 0.24844 -0.1669 L 0.24844 -0.34259 " pathEditMode="relative" rAng="0" ptsTypes="AAAA">
                                      <p:cBhvr>
                                        <p:cTn id="6" dur="2000" fill="hold"/>
                                        <p:tgtEl>
                                          <p:spTgt spid="22"/>
                                        </p:tgtEl>
                                        <p:attrNameLst>
                                          <p:attrName>ppt_x</p:attrName>
                                          <p:attrName>ppt_y</p:attrName>
                                        </p:attrNameLst>
                                      </p:cBhvr>
                                      <p:rCtr x="12969" y="-17593"/>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22"/>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6"/>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64" presetClass="path" presetSubtype="0" accel="50000" decel="50000" fill="hold" nodeType="withEffect">
                                  <p:stCondLst>
                                    <p:cond delay="0"/>
                                  </p:stCondLst>
                                  <p:childTnLst>
                                    <p:animMotion origin="layout" path="M 3.88889E-6 -4.81481E-6 L 3.88889E-6 -0.25 " pathEditMode="relative" rAng="0" ptsTypes="AA">
                                      <p:cBhvr>
                                        <p:cTn id="19" dur="1000" fill="hold"/>
                                        <p:tgtEl>
                                          <p:spTgt spid="27"/>
                                        </p:tgtEl>
                                        <p:attrNameLst>
                                          <p:attrName>ppt_x</p:attrName>
                                          <p:attrName>ppt_y</p:attrName>
                                        </p:attrNameLst>
                                      </p:cBhvr>
                                      <p:rCtr x="0" y="-12500"/>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43" presetClass="path" presetSubtype="0" accel="50000" decel="50000" fill="hold" nodeType="withEffect">
                                  <p:stCondLst>
                                    <p:cond delay="0"/>
                                  </p:stCondLst>
                                  <p:childTnLst>
                                    <p:animMotion origin="layout" path="M 1.38889E-6 -3.7037E-7 L 0.17795 -3.7037E-7 C 0.25781 -3.7037E-7 0.3566 -0.16111 0.3566 -0.2919 L 0.3566 -0.58194 " pathEditMode="relative" rAng="0" ptsTypes="AAAA">
                                      <p:cBhvr>
                                        <p:cTn id="25" dur="1000" fill="hold"/>
                                        <p:tgtEl>
                                          <p:spTgt spid="28"/>
                                        </p:tgtEl>
                                        <p:attrNameLst>
                                          <p:attrName>ppt_x</p:attrName>
                                          <p:attrName>ppt_y</p:attrName>
                                        </p:attrNameLst>
                                      </p:cBhvr>
                                      <p:rCtr x="17830" y="-29097"/>
                                    </p:animMotion>
                                  </p:childTnLst>
                                </p:cTn>
                              </p:par>
                              <p:par>
                                <p:cTn id="26" presetID="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43" presetClass="path" presetSubtype="0" accel="50000" decel="50000" fill="hold" nodeType="withEffect">
                                  <p:stCondLst>
                                    <p:cond delay="0"/>
                                  </p:stCondLst>
                                  <p:childTnLst>
                                    <p:animMotion origin="layout" path="M 1.38889E-6 -3.7037E-7 L 0.22847 -3.7037E-7 C 0.3309 -3.7037E-7 0.45781 -0.16018 0.45781 -0.29005 L 0.45781 -0.57847 " pathEditMode="relative" rAng="0" ptsTypes="AAAA">
                                      <p:cBhvr>
                                        <p:cTn id="29" dur="1000" fill="hold"/>
                                        <p:tgtEl>
                                          <p:spTgt spid="29"/>
                                        </p:tgtEl>
                                        <p:attrNameLst>
                                          <p:attrName>ppt_x</p:attrName>
                                          <p:attrName>ppt_y</p:attrName>
                                        </p:attrNameLst>
                                      </p:cBhvr>
                                      <p:rCtr x="22882" y="-28935"/>
                                    </p:animMotion>
                                  </p:childTnLst>
                                </p:cTn>
                              </p:par>
                              <p:par>
                                <p:cTn id="30" presetID="1"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43" presetClass="path" presetSubtype="0" accel="50000" decel="50000" fill="hold" nodeType="withEffect">
                                  <p:stCondLst>
                                    <p:cond delay="0"/>
                                  </p:stCondLst>
                                  <p:childTnLst>
                                    <p:animMotion origin="layout" path="M 4.72222E-6 -2.59259E-6 L 0.27777 -2.59259E-6 C 0.40243 -2.59259E-6 0.55694 -0.16551 0.55694 -0.29953 L 0.55694 -0.59699 " pathEditMode="relative" rAng="0" ptsTypes="AAAA">
                                      <p:cBhvr>
                                        <p:cTn id="33" dur="1000" fill="hold"/>
                                        <p:tgtEl>
                                          <p:spTgt spid="30"/>
                                        </p:tgtEl>
                                        <p:attrNameLst>
                                          <p:attrName>ppt_x</p:attrName>
                                          <p:attrName>ppt_y</p:attrName>
                                        </p:attrNameLst>
                                      </p:cBhvr>
                                      <p:rCtr x="27847" y="-29861"/>
                                    </p:animMotion>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par>
                                <p:cTn id="38" presetID="64" presetClass="path" presetSubtype="0" accel="50000" decel="50000" fill="hold" nodeType="withEffect">
                                  <p:stCondLst>
                                    <p:cond delay="0"/>
                                  </p:stCondLst>
                                  <p:childTnLst>
                                    <p:animMotion origin="layout" path="M 3.05556E-6 4.81481E-6 L 3.05556E-6 -0.25 " pathEditMode="relative" rAng="0" ptsTypes="AA">
                                      <p:cBhvr>
                                        <p:cTn id="39" dur="1000" fill="hold"/>
                                        <p:tgtEl>
                                          <p:spTgt spid="31"/>
                                        </p:tgtEl>
                                        <p:attrNameLst>
                                          <p:attrName>ppt_x</p:attrName>
                                          <p:attrName>ppt_y</p:attrName>
                                        </p:attrNameLst>
                                      </p:cBhvr>
                                      <p:rCtr x="0" y="-12500"/>
                                    </p:animMotion>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par>
                                <p:cTn id="42" presetID="64" presetClass="path" presetSubtype="0" accel="50000" decel="50000" fill="hold" nodeType="withEffect">
                                  <p:stCondLst>
                                    <p:cond delay="0"/>
                                  </p:stCondLst>
                                  <p:childTnLst>
                                    <p:animMotion origin="layout" path="M 5E-6 3.7037E-7 L 5E-6 -0.25 " pathEditMode="relative" rAng="0" ptsTypes="AA">
                                      <p:cBhvr>
                                        <p:cTn id="43" dur="1000" fill="hold"/>
                                        <p:tgtEl>
                                          <p:spTgt spid="32"/>
                                        </p:tgtEl>
                                        <p:attrNameLst>
                                          <p:attrName>ppt_x</p:attrName>
                                          <p:attrName>ppt_y</p:attrName>
                                        </p:attrNameLst>
                                      </p:cBhvr>
                                      <p:rCtr x="0" y="-12500"/>
                                    </p:animMotion>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64" presetClass="path" presetSubtype="0" accel="50000" decel="50000" fill="hold" nodeType="withEffect">
                                  <p:stCondLst>
                                    <p:cond delay="0"/>
                                  </p:stCondLst>
                                  <p:childTnLst>
                                    <p:animMotion origin="layout" path="M 1.38889E-6 2.96296E-6 L 1.38889E-6 -0.25 " pathEditMode="relative" rAng="0" ptsTypes="AA">
                                      <p:cBhvr>
                                        <p:cTn id="47" dur="1000" fill="hold"/>
                                        <p:tgtEl>
                                          <p:spTgt spid="33"/>
                                        </p:tgtEl>
                                        <p:attrNameLst>
                                          <p:attrName>ppt_x</p:attrName>
                                          <p:attrName>ppt_y</p:attrName>
                                        </p:attrNameLst>
                                      </p:cBhvr>
                                      <p:rCtr x="0" y="-12500"/>
                                    </p:animMotion>
                                  </p:childTnLst>
                                </p:cTn>
                              </p:par>
                              <p:par>
                                <p:cTn id="48" presetID="1"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par>
                                <p:cTn id="50" presetID="64" presetClass="path" presetSubtype="0" accel="50000" decel="50000" fill="hold" nodeType="withEffect">
                                  <p:stCondLst>
                                    <p:cond delay="0"/>
                                  </p:stCondLst>
                                  <p:childTnLst>
                                    <p:animMotion origin="layout" path="M -1.66667E-6 3.7037E-6 L -1.66667E-6 -0.25 " pathEditMode="relative" rAng="0" ptsTypes="AA">
                                      <p:cBhvr>
                                        <p:cTn id="51" dur="1000" fill="hold"/>
                                        <p:tgtEl>
                                          <p:spTgt spid="34"/>
                                        </p:tgtEl>
                                        <p:attrNameLst>
                                          <p:attrName>ppt_x</p:attrName>
                                          <p:attrName>ppt_y</p:attrName>
                                        </p:attrNameLst>
                                      </p:cBhvr>
                                      <p:rCtr x="0" y="-12500"/>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2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6"/>
                                        </p:tgtEl>
                                      </p:cBhvr>
                                    </p:animEffect>
                                    <p:set>
                                      <p:cBhvr>
                                        <p:cTn id="86" dur="1" fill="hold">
                                          <p:stCondLst>
                                            <p:cond delay="499"/>
                                          </p:stCondLst>
                                        </p:cTn>
                                        <p:tgtEl>
                                          <p:spTgt spid="3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7"/>
                                        </p:tgtEl>
                                      </p:cBhvr>
                                    </p:animEffect>
                                    <p:set>
                                      <p:cBhvr>
                                        <p:cTn id="92" dur="1" fill="hold">
                                          <p:stCondLst>
                                            <p:cond delay="499"/>
                                          </p:stCondLst>
                                        </p:cTn>
                                        <p:tgtEl>
                                          <p:spTgt spid="3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40"/>
                                        </p:tgtEl>
                                      </p:cBhvr>
                                    </p:animEffect>
                                    <p:set>
                                      <p:cBhvr>
                                        <p:cTn id="101" dur="1" fill="hold">
                                          <p:stCondLst>
                                            <p:cond delay="499"/>
                                          </p:stCondLst>
                                        </p:cTn>
                                        <p:tgtEl>
                                          <p:spTgt spid="40"/>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42"/>
                                        </p:tgtEl>
                                      </p:cBhvr>
                                    </p:animEffect>
                                    <p:set>
                                      <p:cBhvr>
                                        <p:cTn id="107" dur="1" fill="hold">
                                          <p:stCondLst>
                                            <p:cond delay="499"/>
                                          </p:stCondLst>
                                        </p:cTn>
                                        <p:tgtEl>
                                          <p:spTgt spid="4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44"/>
                                        </p:tgtEl>
                                        <p:attrNameLst>
                                          <p:attrName>style.visibility</p:attrName>
                                        </p:attrNameLst>
                                      </p:cBhvr>
                                      <p:to>
                                        <p:strVal val="visible"/>
                                      </p:to>
                                    </p:set>
                                  </p:childTnLst>
                                </p:cTn>
                              </p:par>
                              <p:par>
                                <p:cTn id="112" presetID="50" presetClass="path" presetSubtype="0" accel="50000" decel="50000" fill="hold" nodeType="withEffect">
                                  <p:stCondLst>
                                    <p:cond delay="0"/>
                                  </p:stCondLst>
                                  <p:childTnLst>
                                    <p:animMotion origin="layout" path="M -0.05556 -0.04815 L 0.12204 -0.04815 C 0.20191 -0.04815 0.3 0.03843 0.3 0.10926 L 0.3 0.26759 " pathEditMode="relative" rAng="0" ptsTypes="AAAA">
                                      <p:cBhvr>
                                        <p:cTn id="113" dur="2000" fill="hold"/>
                                        <p:tgtEl>
                                          <p:spTgt spid="44"/>
                                        </p:tgtEl>
                                        <p:attrNameLst>
                                          <p:attrName>ppt_x</p:attrName>
                                          <p:attrName>ppt_y</p:attrName>
                                        </p:attrNameLst>
                                      </p:cBhvr>
                                      <p:rCtr x="17778" y="15787"/>
                                    </p:animMotion>
                                  </p:childTnLst>
                                </p:cTn>
                              </p:par>
                              <p:par>
                                <p:cTn id="114" presetID="10" presetClass="entr" presetSubtype="0" fill="hold" grpId="0" nodeType="with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fade">
                                      <p:cBhvr>
                                        <p:cTn id="116" dur="500"/>
                                        <p:tgtEl>
                                          <p:spTgt spid="45"/>
                                        </p:tgtEl>
                                      </p:cBhvr>
                                    </p:animEffect>
                                  </p:childTnLst>
                                </p:cTn>
                              </p:par>
                              <p:par>
                                <p:cTn id="117" presetID="10" presetClass="exit" presetSubtype="0" fill="hold" grpId="1" nodeType="withEffect">
                                  <p:stCondLst>
                                    <p:cond delay="0"/>
                                  </p:stCondLst>
                                  <p:childTnLst>
                                    <p:animEffect transition="out" filter="fade">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childTnLst>
                          </p:cTn>
                        </p:par>
                        <p:par>
                          <p:cTn id="120" fill="hold">
                            <p:stCondLst>
                              <p:cond delay="2000"/>
                            </p:stCondLst>
                            <p:childTnLst>
                              <p:par>
                                <p:cTn id="121" presetID="10" presetClass="entr" presetSubtype="0" fill="hold" grpId="2" nodeType="afterEffect">
                                  <p:stCondLst>
                                    <p:cond delay="0"/>
                                  </p:stCondLst>
                                  <p:childTnLst>
                                    <p:set>
                                      <p:cBhvr>
                                        <p:cTn id="122" dur="1" fill="hold">
                                          <p:stCondLst>
                                            <p:cond delay="0"/>
                                          </p:stCondLst>
                                        </p:cTn>
                                        <p:tgtEl>
                                          <p:spTgt spid="45"/>
                                        </p:tgtEl>
                                        <p:attrNameLst>
                                          <p:attrName>style.visibility</p:attrName>
                                        </p:attrNameLst>
                                      </p:cBhvr>
                                      <p:to>
                                        <p:strVal val="visible"/>
                                      </p:to>
                                    </p:set>
                                    <p:animEffect transition="in" filter="fade">
                                      <p:cBhvr>
                                        <p:cTn id="1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5" grpId="0" animBg="1"/>
      <p:bldP spid="45" grpId="1" animBg="1"/>
      <p:bldP spid="45"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a:t>
            </a:r>
            <a:r>
              <a:rPr lang="fr-FR" dirty="0" smtClean="0"/>
              <a:t> about </a:t>
            </a:r>
            <a:r>
              <a:rPr lang="en-US" dirty="0" smtClean="0"/>
              <a:t>climate</a:t>
            </a:r>
            <a:r>
              <a:rPr lang="fr-FR" dirty="0" smtClean="0"/>
              <a:t> ?</a:t>
            </a:r>
            <a:endParaRPr lang="en-US"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val="0"/>
              </a:ext>
            </a:extLst>
          </a:blip>
          <a:srcRect r="16352"/>
          <a:stretch/>
        </p:blipFill>
        <p:spPr>
          <a:xfrm>
            <a:off x="2042932" y="2204864"/>
            <a:ext cx="3754760" cy="3362498"/>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val="0"/>
              </a:ext>
            </a:extLst>
          </a:blip>
          <a:srcRect l="11949"/>
          <a:stretch/>
        </p:blipFill>
        <p:spPr>
          <a:xfrm>
            <a:off x="4427984" y="2204864"/>
            <a:ext cx="3910812" cy="3331149"/>
          </a:xfrm>
          <a:prstGeom prst="rect">
            <a:avLst/>
          </a:prstGeom>
        </p:spPr>
      </p:pic>
    </p:spTree>
    <p:extLst>
      <p:ext uri="{BB962C8B-B14F-4D97-AF65-F5344CB8AC3E}">
        <p14:creationId xmlns:p14="http://schemas.microsoft.com/office/powerpoint/2010/main" val="759353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3.33333E-6 L -0.16528 -0.00116 " pathEditMode="relative" rAng="0" ptsTypes="AA">
                                      <p:cBhvr>
                                        <p:cTn id="6" dur="1000" fill="hold"/>
                                        <p:tgtEl>
                                          <p:spTgt spid="8"/>
                                        </p:tgtEl>
                                        <p:attrNameLst>
                                          <p:attrName>ppt_x</p:attrName>
                                          <p:attrName>ppt_y</p:attrName>
                                        </p:attrNameLst>
                                      </p:cBhvr>
                                      <p:rCtr x="-8264" y="-69"/>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Variety of plates to be read</a:t>
            </a:r>
            <a:endParaRPr lang="en-US" dirty="0"/>
          </a:p>
        </p:txBody>
      </p:sp>
      <p:sp>
        <p:nvSpPr>
          <p:cNvPr id="7" name="Content Placeholder 6"/>
          <p:cNvSpPr>
            <a:spLocks noGrp="1"/>
          </p:cNvSpPr>
          <p:nvPr>
            <p:ph idx="1"/>
          </p:nvPr>
        </p:nvSpPr>
        <p:spPr>
          <a:xfrm>
            <a:off x="282102" y="1425636"/>
            <a:ext cx="2922945" cy="4756264"/>
          </a:xfrm>
        </p:spPr>
        <p:txBody>
          <a:bodyPr>
            <a:noAutofit/>
          </a:bodyPr>
          <a:lstStyle/>
          <a:p>
            <a:pPr>
              <a:lnSpc>
                <a:spcPct val="200000"/>
              </a:lnSpc>
            </a:pPr>
            <a:r>
              <a:rPr lang="en-US" b="1" dirty="0" smtClean="0"/>
              <a:t>French plate</a:t>
            </a:r>
          </a:p>
          <a:p>
            <a:pPr>
              <a:lnSpc>
                <a:spcPct val="200000"/>
              </a:lnSpc>
            </a:pPr>
            <a:r>
              <a:rPr lang="en-US" b="1" dirty="0" smtClean="0"/>
              <a:t>Spanish plate</a:t>
            </a:r>
          </a:p>
          <a:p>
            <a:pPr>
              <a:lnSpc>
                <a:spcPct val="200000"/>
              </a:lnSpc>
            </a:pPr>
            <a:r>
              <a:rPr lang="en-US" b="1" dirty="0" smtClean="0"/>
              <a:t>Greek plate</a:t>
            </a:r>
          </a:p>
          <a:p>
            <a:pPr>
              <a:lnSpc>
                <a:spcPct val="200000"/>
              </a:lnSpc>
            </a:pPr>
            <a:r>
              <a:rPr lang="en-US" b="1" dirty="0" smtClean="0"/>
              <a:t>Italian plate</a:t>
            </a:r>
            <a:endParaRPr lang="en-US" b="1" dirty="0"/>
          </a:p>
        </p:txBody>
      </p:sp>
      <p:pic>
        <p:nvPicPr>
          <p:cNvPr id="24" name="Picture 2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73308" y="5326531"/>
            <a:ext cx="4145231" cy="986960"/>
          </a:xfrm>
          <a:prstGeom prst="rect">
            <a:avLst/>
          </a:prstGeom>
        </p:spPr>
      </p:pic>
      <p:pic>
        <p:nvPicPr>
          <p:cNvPr id="25" name="Picture 2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05331" y="4367257"/>
            <a:ext cx="3959460" cy="864482"/>
          </a:xfrm>
          <a:prstGeom prst="rect">
            <a:avLst/>
          </a:prstGeom>
        </p:spPr>
      </p:pic>
      <p:pic>
        <p:nvPicPr>
          <p:cNvPr id="26" name="Picture 2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05331" y="1332138"/>
            <a:ext cx="3871609" cy="861381"/>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3582" y="2200461"/>
            <a:ext cx="3904381" cy="925896"/>
          </a:xfrm>
          <a:prstGeom prst="rect">
            <a:avLst/>
          </a:prstGeom>
        </p:spPr>
      </p:pic>
      <p:pic>
        <p:nvPicPr>
          <p:cNvPr id="28" name="Picture 2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05332" y="3314725"/>
            <a:ext cx="3862632" cy="825028"/>
          </a:xfrm>
          <a:prstGeom prst="rect">
            <a:avLst/>
          </a:prstGeom>
        </p:spPr>
      </p:pic>
    </p:spTree>
    <p:extLst>
      <p:ext uri="{BB962C8B-B14F-4D97-AF65-F5344CB8AC3E}">
        <p14:creationId xmlns:p14="http://schemas.microsoft.com/office/powerpoint/2010/main" val="34347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1+#ppt_w/2"/>
                                          </p:val>
                                        </p:tav>
                                        <p:tav tm="100000">
                                          <p:val>
                                            <p:strVal val="#ppt_x"/>
                                          </p:val>
                                        </p:tav>
                                      </p:tavLst>
                                    </p:anim>
                                    <p:anim calcmode="lin" valueType="num">
                                      <p:cBhvr additive="base">
                                        <p:cTn id="1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par>
                                <p:cTn id="24" presetID="2" presetClass="entr" presetSubtype="2"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1+#ppt_w/2"/>
                                          </p:val>
                                        </p:tav>
                                        <p:tav tm="100000">
                                          <p:val>
                                            <p:strVal val="#ppt_x"/>
                                          </p:val>
                                        </p:tav>
                                      </p:tavLst>
                                    </p:anim>
                                    <p:anim calcmode="lin" valueType="num">
                                      <p:cBhvr additive="base">
                                        <p:cTn id="27"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par>
                                <p:cTn id="33" presetID="2" presetClass="entr" presetSubtype="2"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1+#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fade">
                                      <p:cBhvr>
                                        <p:cTn id="41" dur="500"/>
                                        <p:tgtEl>
                                          <p:spTgt spid="7">
                                            <p:txEl>
                                              <p:pRg st="3" end="3"/>
                                            </p:txEl>
                                          </p:spTgt>
                                        </p:tgtEl>
                                      </p:cBhvr>
                                    </p:animEffect>
                                  </p:childTnLst>
                                </p:cTn>
                              </p:par>
                              <p:par>
                                <p:cTn id="42" presetID="2" presetClass="entr" presetSubtype="2"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1+#ppt_w/2"/>
                                          </p:val>
                                        </p:tav>
                                        <p:tav tm="100000">
                                          <p:val>
                                            <p:strVal val="#ppt_x"/>
                                          </p:val>
                                        </p:tav>
                                      </p:tavLst>
                                    </p:anim>
                                    <p:anim calcmode="lin" valueType="num">
                                      <p:cBhvr additive="base">
                                        <p:cTn id="4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Variety of plates to be read</a:t>
            </a:r>
            <a:endParaRPr lang="en-US" dirty="0"/>
          </a:p>
        </p:txBody>
      </p:sp>
      <p:sp>
        <p:nvSpPr>
          <p:cNvPr id="7" name="Content Placeholder 6"/>
          <p:cNvSpPr>
            <a:spLocks noGrp="1"/>
          </p:cNvSpPr>
          <p:nvPr>
            <p:ph idx="1"/>
          </p:nvPr>
        </p:nvSpPr>
        <p:spPr>
          <a:xfrm>
            <a:off x="457200" y="1263536"/>
            <a:ext cx="2020458" cy="1197679"/>
          </a:xfrm>
        </p:spPr>
        <p:txBody>
          <a:bodyPr/>
          <a:lstStyle/>
          <a:p>
            <a:r>
              <a:rPr lang="en-US" dirty="0" smtClean="0"/>
              <a:t>Oregon plate(s)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367" y="1254716"/>
            <a:ext cx="2413000" cy="1206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919" y="1296538"/>
            <a:ext cx="2305090" cy="11646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974" y="2730940"/>
            <a:ext cx="2413000" cy="12065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48" y="2731655"/>
            <a:ext cx="2399742" cy="12065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919" y="2763405"/>
            <a:ext cx="2413000" cy="12065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3" y="4181042"/>
            <a:ext cx="2415817" cy="1201449"/>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0367" y="4168317"/>
            <a:ext cx="2413000" cy="1194435"/>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26118" y="4181042"/>
            <a:ext cx="2338801" cy="118171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73" y="5593628"/>
            <a:ext cx="2395685" cy="119163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47974" y="5593628"/>
            <a:ext cx="2460987" cy="1191636"/>
          </a:xfrm>
          <a:prstGeom prst="rect">
            <a:avLst/>
          </a:prstGeom>
        </p:spPr>
      </p:pic>
      <p:sp>
        <p:nvSpPr>
          <p:cNvPr id="20" name="Rectangle 19"/>
          <p:cNvSpPr/>
          <p:nvPr/>
        </p:nvSpPr>
        <p:spPr>
          <a:xfrm>
            <a:off x="5626118" y="5593628"/>
            <a:ext cx="1388522"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+ 10</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06759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775"/>
            <a:ext cx="8229600" cy="818534"/>
          </a:xfrm>
        </p:spPr>
        <p:txBody>
          <a:bodyPr/>
          <a:lstStyle/>
          <a:p>
            <a:r>
              <a:rPr lang="en-US" dirty="0" smtClean="0"/>
              <a:t>Damaged Plates</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143000" y="1355725"/>
            <a:ext cx="6858000" cy="4572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94" y="1130841"/>
            <a:ext cx="8211768" cy="420964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24822"/>
          <a:stretch/>
        </p:blipFill>
        <p:spPr>
          <a:xfrm>
            <a:off x="994651" y="1138139"/>
            <a:ext cx="6858000" cy="5155659"/>
          </a:xfrm>
          <a:prstGeom prst="rect">
            <a:avLst/>
          </a:prstGeom>
        </p:spPr>
      </p:pic>
      <p:pic>
        <p:nvPicPr>
          <p:cNvPr id="1026" name="Picture 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460" y="3084340"/>
            <a:ext cx="4668849" cy="189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87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 presetClass="exit" presetSubtype="0" fill="hold"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1000" fill="hold"/>
                                        <p:tgtEl>
                                          <p:spTgt spid="1026"/>
                                        </p:tgtEl>
                                      </p:cBhvr>
                                      <p:by x="150000" y="150000"/>
                                    </p:animScale>
                                  </p:childTnLst>
                                </p:cTn>
                              </p:par>
                              <p:par>
                                <p:cTn id="31" presetID="1" presetClass="exit" presetSubtype="0" fill="hold"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rot="10800000">
            <a:off x="1504389" y="1606797"/>
            <a:ext cx="5581650" cy="4181475"/>
          </a:xfrm>
        </p:spPr>
      </p:pic>
      <p:sp>
        <p:nvSpPr>
          <p:cNvPr id="2" name="Title 1"/>
          <p:cNvSpPr>
            <a:spLocks noGrp="1"/>
          </p:cNvSpPr>
          <p:nvPr>
            <p:ph type="title"/>
          </p:nvPr>
        </p:nvSpPr>
        <p:spPr/>
        <p:txBody>
          <a:bodyPr/>
          <a:lstStyle/>
          <a:p>
            <a:r>
              <a:rPr lang="en-US" dirty="0" smtClean="0"/>
              <a:t>Plates we will always miss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0800000">
            <a:off x="1504388" y="1606797"/>
            <a:ext cx="5724128" cy="429309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a:off x="1504388" y="1606798"/>
            <a:ext cx="5724128" cy="4293096"/>
          </a:xfrm>
          <a:prstGeom prst="rect">
            <a:avLst/>
          </a:prstGeom>
        </p:spPr>
      </p:pic>
    </p:spTree>
    <p:extLst>
      <p:ext uri="{BB962C8B-B14F-4D97-AF65-F5344CB8AC3E}">
        <p14:creationId xmlns:p14="http://schemas.microsoft.com/office/powerpoint/2010/main" val="313186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0" y="1501313"/>
            <a:ext cx="4215245" cy="4729625"/>
          </a:xfrm>
          <a:prstGeom prst="rect">
            <a:avLst/>
          </a:prstGeom>
        </p:spPr>
        <p:txBody>
          <a:bodyPr numCol="1">
            <a:normAutofit/>
          </a:bodyPr>
          <a:lstStyle/>
          <a:p>
            <a:pPr>
              <a:lnSpc>
                <a:spcPts val="2880"/>
              </a:lnSpc>
              <a:spcBef>
                <a:spcPts val="0"/>
              </a:spcBef>
              <a:spcAft>
                <a:spcPts val="0"/>
              </a:spcAft>
            </a:pPr>
            <a:r>
              <a:rPr lang="en-US" sz="2400" dirty="0" smtClean="0"/>
              <a:t>Enhanced options can increase this significantly, in some cases to &lt; 1”!</a:t>
            </a:r>
            <a:endParaRPr lang="en-US" sz="2400" dirty="0"/>
          </a:p>
        </p:txBody>
      </p:sp>
      <p:sp>
        <p:nvSpPr>
          <p:cNvPr id="2" name="Title 1"/>
          <p:cNvSpPr>
            <a:spLocks noGrp="1"/>
          </p:cNvSpPr>
          <p:nvPr>
            <p:ph type="title"/>
          </p:nvPr>
        </p:nvSpPr>
        <p:spPr/>
        <p:txBody>
          <a:bodyPr/>
          <a:lstStyle/>
          <a:p>
            <a:r>
              <a:rPr lang="en-US" smtClean="0"/>
              <a:t>What about Location?</a:t>
            </a:r>
            <a:endParaRPr lang="en-US" dirty="0"/>
          </a:p>
        </p:txBody>
      </p:sp>
      <p:sp>
        <p:nvSpPr>
          <p:cNvPr id="11" name="Content Placeholder 6"/>
          <p:cNvSpPr>
            <a:spLocks noGrp="1"/>
          </p:cNvSpPr>
          <p:nvPr>
            <p:ph sz="quarter" idx="4294967295"/>
          </p:nvPr>
        </p:nvSpPr>
        <p:spPr>
          <a:xfrm>
            <a:off x="413243" y="1501775"/>
            <a:ext cx="4041775" cy="4729163"/>
          </a:xfrm>
          <a:prstGeom prst="rect">
            <a:avLst/>
          </a:prstGeom>
        </p:spPr>
        <p:txBody>
          <a:bodyPr>
            <a:normAutofit/>
          </a:bodyPr>
          <a:lstStyle/>
          <a:p>
            <a:r>
              <a:rPr lang="en-US" sz="2400" dirty="0"/>
              <a:t>GPS (Global Positioning System) can vary from 3 to </a:t>
            </a:r>
            <a:r>
              <a:rPr lang="en-US" sz="2400" dirty="0" smtClean="0"/>
              <a:t>30 ft.</a:t>
            </a:r>
            <a:endParaRPr lang="en-US" sz="2400"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l="27091"/>
          <a:stretch/>
        </p:blipFill>
        <p:spPr>
          <a:xfrm>
            <a:off x="457200" y="2981324"/>
            <a:ext cx="3997818" cy="303847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2690"/>
          <a:stretch/>
        </p:blipFill>
        <p:spPr>
          <a:xfrm>
            <a:off x="4788476" y="2981325"/>
            <a:ext cx="4074969" cy="3038475"/>
          </a:xfrm>
          <a:prstGeom prst="rect">
            <a:avLst/>
          </a:prstGeom>
        </p:spPr>
      </p:pic>
    </p:spTree>
    <p:extLst>
      <p:ext uri="{BB962C8B-B14F-4D97-AF65-F5344CB8AC3E}">
        <p14:creationId xmlns:p14="http://schemas.microsoft.com/office/powerpoint/2010/main" val="2871093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GPS is not always an option</a:t>
            </a: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7427" y="1392381"/>
            <a:ext cx="4641273" cy="3480955"/>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58094" y="2902041"/>
            <a:ext cx="5426613" cy="3602668"/>
          </a:xfrm>
          <a:prstGeom prst="rect">
            <a:avLst/>
          </a:prstGeom>
        </p:spPr>
      </p:pic>
    </p:spTree>
    <p:extLst>
      <p:ext uri="{BB962C8B-B14F-4D97-AF65-F5344CB8AC3E}">
        <p14:creationId xmlns:p14="http://schemas.microsoft.com/office/powerpoint/2010/main" val="174308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Kimley-Horn </a:t>
            </a:r>
            <a:br>
              <a:rPr lang="en-US" dirty="0" smtClean="0"/>
            </a:br>
            <a:r>
              <a:rPr lang="en-US" dirty="0" smtClean="0"/>
              <a:t>Pilot Study</a:t>
            </a:r>
            <a:endParaRPr lang="en-US" dirty="0"/>
          </a:p>
        </p:txBody>
      </p:sp>
    </p:spTree>
    <p:extLst>
      <p:ext uri="{BB962C8B-B14F-4D97-AF65-F5344CB8AC3E}">
        <p14:creationId xmlns:p14="http://schemas.microsoft.com/office/powerpoint/2010/main" val="4198246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023839"/>
          </a:xfrm>
        </p:spPr>
        <p:txBody>
          <a:bodyPr/>
          <a:lstStyle/>
          <a:p>
            <a:r>
              <a:rPr lang="en-US" dirty="0" smtClean="0"/>
              <a:t>Agenda</a:t>
            </a:r>
            <a:endParaRPr lang="en-US" dirty="0"/>
          </a:p>
        </p:txBody>
      </p:sp>
      <p:sp>
        <p:nvSpPr>
          <p:cNvPr id="5" name="Content Placeholder 4"/>
          <p:cNvSpPr>
            <a:spLocks noGrp="1"/>
          </p:cNvSpPr>
          <p:nvPr>
            <p:ph idx="1"/>
          </p:nvPr>
        </p:nvSpPr>
        <p:spPr/>
        <p:txBody>
          <a:bodyPr>
            <a:normAutofit lnSpcReduction="10000"/>
          </a:bodyPr>
          <a:lstStyle/>
          <a:p>
            <a:pPr>
              <a:spcBef>
                <a:spcPts val="600"/>
              </a:spcBef>
              <a:spcAft>
                <a:spcPts val="600"/>
              </a:spcAft>
            </a:pPr>
            <a:r>
              <a:rPr lang="en-US" dirty="0" smtClean="0"/>
              <a:t>Traditional LPR use</a:t>
            </a:r>
          </a:p>
          <a:p>
            <a:pPr>
              <a:spcBef>
                <a:spcPts val="600"/>
              </a:spcBef>
              <a:spcAft>
                <a:spcPts val="600"/>
              </a:spcAft>
            </a:pPr>
            <a:r>
              <a:rPr lang="en-US" dirty="0" smtClean="0"/>
              <a:t>Traditional data collection processes</a:t>
            </a:r>
          </a:p>
          <a:p>
            <a:pPr>
              <a:spcBef>
                <a:spcPts val="600"/>
              </a:spcBef>
              <a:spcAft>
                <a:spcPts val="600"/>
              </a:spcAft>
            </a:pPr>
            <a:r>
              <a:rPr lang="en-US" dirty="0" smtClean="0"/>
              <a:t>LPR as a Data Collection Tool</a:t>
            </a:r>
          </a:p>
          <a:p>
            <a:pPr lvl="1"/>
            <a:r>
              <a:rPr lang="en-US" sz="2400" i="1" dirty="0" smtClean="0"/>
              <a:t>The </a:t>
            </a:r>
            <a:r>
              <a:rPr lang="en-US" sz="2400" i="1" dirty="0" err="1" smtClean="0"/>
              <a:t>Kimley</a:t>
            </a:r>
            <a:r>
              <a:rPr lang="en-US" sz="2400" i="1" dirty="0" smtClean="0"/>
              <a:t>-Horn Pilot Test</a:t>
            </a:r>
          </a:p>
          <a:p>
            <a:pPr lvl="1"/>
            <a:r>
              <a:rPr lang="en-US" sz="2400" i="1" dirty="0" smtClean="0"/>
              <a:t>Challenges</a:t>
            </a:r>
          </a:p>
          <a:p>
            <a:pPr lvl="1"/>
            <a:r>
              <a:rPr lang="en-US" sz="2400" i="1" dirty="0" smtClean="0"/>
              <a:t>The “Ah Ha” Moment</a:t>
            </a:r>
          </a:p>
          <a:p>
            <a:pPr>
              <a:spcBef>
                <a:spcPts val="600"/>
              </a:spcBef>
              <a:spcAft>
                <a:spcPts val="600"/>
              </a:spcAft>
            </a:pPr>
            <a:r>
              <a:rPr lang="en-US" dirty="0" smtClean="0"/>
              <a:t>Practical Applications</a:t>
            </a:r>
          </a:p>
          <a:p>
            <a:pPr lvl="1"/>
            <a:r>
              <a:rPr lang="en-US" i="1" dirty="0" smtClean="0"/>
              <a:t>Enhancing the process</a:t>
            </a:r>
            <a:endParaRPr lang="en-US" i="1" dirty="0" smtClean="0"/>
          </a:p>
          <a:p>
            <a:pPr>
              <a:spcBef>
                <a:spcPts val="600"/>
              </a:spcBef>
              <a:spcAft>
                <a:spcPts val="600"/>
              </a:spcAft>
            </a:pPr>
            <a:r>
              <a:rPr lang="en-US" dirty="0" smtClean="0"/>
              <a:t>Improving the Technology for </a:t>
            </a:r>
            <a:br>
              <a:rPr lang="en-US" dirty="0" smtClean="0"/>
            </a:br>
            <a:r>
              <a:rPr lang="en-US" dirty="0" smtClean="0"/>
              <a:t>Everyone</a:t>
            </a:r>
            <a:endParaRPr lang="en-US" dirty="0"/>
          </a:p>
        </p:txBody>
      </p:sp>
    </p:spTree>
    <p:extLst>
      <p:ext uri="{BB962C8B-B14F-4D97-AF65-F5344CB8AC3E}">
        <p14:creationId xmlns:p14="http://schemas.microsoft.com/office/powerpoint/2010/main" val="3848418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LPR as a Data Collection Tool</a:t>
            </a:r>
            <a:endParaRPr lang="en-US" dirty="0"/>
          </a:p>
        </p:txBody>
      </p:sp>
      <p:pic>
        <p:nvPicPr>
          <p:cNvPr id="8" name="Content Placeholder 14"/>
          <p:cNvPicPr>
            <a:picLocks noGrp="1" noChangeAspect="1"/>
          </p:cNvPicPr>
          <p:nvPr>
            <p:ph sz="half" idx="2"/>
          </p:nvPr>
        </p:nvPicPr>
        <p:blipFill rotWithShape="1">
          <a:blip r:embed="rId2" cstate="email">
            <a:extLst>
              <a:ext uri="{28A0092B-C50C-407E-A947-70E740481C1C}">
                <a14:useLocalDpi xmlns:a14="http://schemas.microsoft.com/office/drawing/2010/main" val="0"/>
              </a:ext>
            </a:extLst>
          </a:blip>
          <a:srcRect l="24528" r="20335"/>
          <a:stretch/>
        </p:blipFill>
        <p:spPr>
          <a:xfrm>
            <a:off x="4971169" y="1708944"/>
            <a:ext cx="3392662" cy="4105275"/>
          </a:xfrm>
        </p:spPr>
      </p:pic>
      <p:sp>
        <p:nvSpPr>
          <p:cNvPr id="5" name="Content Placeholder 4"/>
          <p:cNvSpPr>
            <a:spLocks noGrp="1"/>
          </p:cNvSpPr>
          <p:nvPr>
            <p:ph sz="quarter" idx="13"/>
          </p:nvPr>
        </p:nvSpPr>
        <p:spPr/>
        <p:txBody>
          <a:bodyPr/>
          <a:lstStyle/>
          <a:p>
            <a:r>
              <a:rPr lang="en-US" dirty="0" smtClean="0"/>
              <a:t>What Makes LPR an Effective Option?</a:t>
            </a:r>
          </a:p>
          <a:p>
            <a:pPr lvl="2"/>
            <a:r>
              <a:rPr lang="en-US" sz="2200" dirty="0" smtClean="0"/>
              <a:t>Mobile mounted</a:t>
            </a:r>
          </a:p>
          <a:p>
            <a:pPr lvl="2"/>
            <a:r>
              <a:rPr lang="en-US" sz="2200" dirty="0" smtClean="0"/>
              <a:t>Gathers data related to vehicle presence</a:t>
            </a:r>
          </a:p>
          <a:p>
            <a:pPr lvl="2"/>
            <a:r>
              <a:rPr lang="en-US" sz="2200" dirty="0" smtClean="0"/>
              <a:t>Stores data geospatially and quantitatively</a:t>
            </a:r>
          </a:p>
          <a:p>
            <a:pPr lvl="2"/>
            <a:r>
              <a:rPr lang="en-US" sz="2200" dirty="0" smtClean="0"/>
              <a:t>Opportunities for occupancy and duration</a:t>
            </a:r>
            <a:endParaRPr lang="en-US" sz="2200" dirty="0"/>
          </a:p>
        </p:txBody>
      </p:sp>
    </p:spTree>
    <p:extLst>
      <p:ext uri="{BB962C8B-B14F-4D97-AF65-F5344CB8AC3E}">
        <p14:creationId xmlns:p14="http://schemas.microsoft.com/office/powerpoint/2010/main" val="1026796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54061"/>
            <a:ext cx="8229600" cy="4756264"/>
          </a:xfrm>
        </p:spPr>
        <p:txBody>
          <a:bodyPr>
            <a:normAutofit/>
          </a:bodyPr>
          <a:lstStyle/>
          <a:p>
            <a:r>
              <a:rPr lang="en-US" dirty="0" smtClean="0"/>
              <a:t>6 month pilot study, conducted in:</a:t>
            </a:r>
          </a:p>
          <a:p>
            <a:pPr lvl="1"/>
            <a:r>
              <a:rPr lang="en-US" dirty="0" smtClean="0"/>
              <a:t>Tempe, AZ; Phoenix, AZ; Fort Collins, CO; Houston, TX; Beverly Hills, CA</a:t>
            </a:r>
          </a:p>
          <a:p>
            <a:r>
              <a:rPr lang="en-US" dirty="0" smtClean="0"/>
              <a:t>Purpose of the pilot study was to </a:t>
            </a:r>
            <a:br>
              <a:rPr lang="en-US" dirty="0" smtClean="0"/>
            </a:br>
            <a:r>
              <a:rPr lang="en-US" dirty="0" smtClean="0"/>
              <a:t>determine:</a:t>
            </a:r>
          </a:p>
          <a:p>
            <a:pPr lvl="1"/>
            <a:r>
              <a:rPr lang="en-US" dirty="0" smtClean="0"/>
              <a:t>Challenges</a:t>
            </a:r>
          </a:p>
          <a:p>
            <a:pPr lvl="1"/>
            <a:r>
              <a:rPr lang="en-US" dirty="0" smtClean="0"/>
              <a:t>Opportunities</a:t>
            </a:r>
          </a:p>
          <a:p>
            <a:pPr lvl="1"/>
            <a:r>
              <a:rPr lang="en-US" dirty="0" smtClean="0"/>
              <a:t>Accuracy</a:t>
            </a:r>
          </a:p>
          <a:p>
            <a:pPr lvl="1"/>
            <a:r>
              <a:rPr lang="en-US" dirty="0" smtClean="0"/>
              <a:t>Efficiency</a:t>
            </a:r>
          </a:p>
          <a:p>
            <a:pPr lvl="1"/>
            <a:r>
              <a:rPr lang="en-US" dirty="0" smtClean="0"/>
              <a:t>Staff power requirements</a:t>
            </a:r>
            <a:endParaRPr lang="en-US" dirty="0"/>
          </a:p>
        </p:txBody>
      </p:sp>
      <p:sp>
        <p:nvSpPr>
          <p:cNvPr id="2" name="Title 1"/>
          <p:cNvSpPr>
            <a:spLocks noGrp="1"/>
          </p:cNvSpPr>
          <p:nvPr>
            <p:ph type="title"/>
          </p:nvPr>
        </p:nvSpPr>
        <p:spPr/>
        <p:txBody>
          <a:bodyPr/>
          <a:lstStyle/>
          <a:p>
            <a:r>
              <a:rPr lang="en-US" smtClean="0"/>
              <a:t>The Kimley-Horn Pilot Study</a:t>
            </a:r>
            <a:endParaRPr lang="en-US" dirty="0"/>
          </a:p>
        </p:txBody>
      </p:sp>
    </p:spTree>
    <p:extLst>
      <p:ext uri="{BB962C8B-B14F-4D97-AF65-F5344CB8AC3E}">
        <p14:creationId xmlns:p14="http://schemas.microsoft.com/office/powerpoint/2010/main" val="3831372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01736"/>
            <a:ext cx="6905625" cy="4756264"/>
          </a:xfrm>
        </p:spPr>
        <p:txBody>
          <a:bodyPr/>
          <a:lstStyle/>
          <a:p>
            <a:r>
              <a:rPr lang="en-US" dirty="0" smtClean="0"/>
              <a:t>Early Phases:</a:t>
            </a:r>
          </a:p>
          <a:p>
            <a:pPr lvl="1"/>
            <a:r>
              <a:rPr lang="en-US" dirty="0" smtClean="0"/>
              <a:t>Conducted in Arizona at KH office and Tempe parking system</a:t>
            </a:r>
          </a:p>
          <a:p>
            <a:pPr lvl="1"/>
            <a:r>
              <a:rPr lang="en-US" dirty="0" smtClean="0"/>
              <a:t>Define protocols for data collection processes </a:t>
            </a:r>
          </a:p>
          <a:p>
            <a:pPr lvl="1"/>
            <a:r>
              <a:rPr lang="en-US" dirty="0" smtClean="0"/>
              <a:t>Test the accuracy of the system</a:t>
            </a:r>
          </a:p>
          <a:p>
            <a:pPr lvl="1"/>
            <a:r>
              <a:rPr lang="en-US" dirty="0" smtClean="0"/>
              <a:t>Determine efficiency and limitations</a:t>
            </a:r>
          </a:p>
          <a:p>
            <a:endParaRPr lang="en-US" dirty="0" smtClean="0"/>
          </a:p>
          <a:p>
            <a:endParaRPr lang="en-US" dirty="0"/>
          </a:p>
        </p:txBody>
      </p:sp>
      <p:sp>
        <p:nvSpPr>
          <p:cNvPr id="2" name="Title 1"/>
          <p:cNvSpPr>
            <a:spLocks noGrp="1"/>
          </p:cNvSpPr>
          <p:nvPr>
            <p:ph type="title"/>
          </p:nvPr>
        </p:nvSpPr>
        <p:spPr/>
        <p:txBody>
          <a:bodyPr/>
          <a:lstStyle/>
          <a:p>
            <a:r>
              <a:rPr lang="en-US" dirty="0" smtClean="0"/>
              <a:t>General Parameters of the </a:t>
            </a:r>
            <a:br>
              <a:rPr lang="en-US" dirty="0" smtClean="0"/>
            </a:br>
            <a:r>
              <a:rPr lang="en-US" dirty="0" smtClean="0"/>
              <a:t>Pilot Test</a:t>
            </a:r>
            <a:endParaRPr lang="en-US" dirty="0"/>
          </a:p>
        </p:txBody>
      </p:sp>
    </p:spTree>
    <p:extLst>
      <p:ext uri="{BB962C8B-B14F-4D97-AF65-F5344CB8AC3E}">
        <p14:creationId xmlns:p14="http://schemas.microsoft.com/office/powerpoint/2010/main" val="2133225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 Collection Process</a:t>
            </a:r>
            <a:endParaRPr lang="en-US" dirty="0"/>
          </a:p>
        </p:txBody>
      </p:sp>
      <p:pic>
        <p:nvPicPr>
          <p:cNvPr id="5" name="Data Collection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28738" y="1263650"/>
            <a:ext cx="6484937" cy="4756150"/>
          </a:xfrm>
        </p:spPr>
      </p:pic>
      <p:sp>
        <p:nvSpPr>
          <p:cNvPr id="4" name="Slide Number Placeholder 3"/>
          <p:cNvSpPr>
            <a:spLocks noGrp="1"/>
          </p:cNvSpPr>
          <p:nvPr>
            <p:ph type="sldNum" sz="quarter" idx="4294967295"/>
          </p:nvPr>
        </p:nvSpPr>
        <p:spPr>
          <a:xfrm>
            <a:off x="7010400" y="5715000"/>
            <a:ext cx="2133600" cy="365125"/>
          </a:xfrm>
          <a:prstGeom prst="rect">
            <a:avLst/>
          </a:prstGeom>
        </p:spPr>
        <p:txBody>
          <a:bodyPr/>
          <a:lstStyle/>
          <a:p>
            <a:fld id="{65300958-2B99-41EC-BFF8-4A0F79C4BC2C}" type="slidenum">
              <a:rPr lang="en-US" altLang="en-US" smtClean="0"/>
              <a:pPr/>
              <a:t>23</a:t>
            </a:fld>
            <a:endParaRPr lang="en-US" altLang="en-US"/>
          </a:p>
        </p:txBody>
      </p:sp>
    </p:spTree>
    <p:extLst>
      <p:ext uri="{BB962C8B-B14F-4D97-AF65-F5344CB8AC3E}">
        <p14:creationId xmlns:p14="http://schemas.microsoft.com/office/powerpoint/2010/main" val="3595134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3839"/>
          </a:xfrm>
        </p:spPr>
        <p:txBody>
          <a:bodyPr/>
          <a:lstStyle/>
          <a:p>
            <a:r>
              <a:rPr lang="en-US" dirty="0" smtClean="0"/>
              <a:t>Early Challenges</a:t>
            </a:r>
            <a:endParaRPr lang="en-US" dirty="0"/>
          </a:p>
        </p:txBody>
      </p:sp>
      <p:sp>
        <p:nvSpPr>
          <p:cNvPr id="3" name="Content Placeholder 2"/>
          <p:cNvSpPr>
            <a:spLocks noGrp="1"/>
          </p:cNvSpPr>
          <p:nvPr>
            <p:ph idx="1"/>
          </p:nvPr>
        </p:nvSpPr>
        <p:spPr>
          <a:xfrm>
            <a:off x="457200" y="4902200"/>
            <a:ext cx="8229600" cy="1811866"/>
          </a:xfrm>
        </p:spPr>
        <p:txBody>
          <a:bodyPr>
            <a:normAutofit lnSpcReduction="10000"/>
          </a:bodyPr>
          <a:lstStyle/>
          <a:p>
            <a:pPr>
              <a:spcBef>
                <a:spcPts val="600"/>
              </a:spcBef>
              <a:spcAft>
                <a:spcPts val="600"/>
              </a:spcAft>
            </a:pPr>
            <a:r>
              <a:rPr lang="en-US" dirty="0" smtClean="0"/>
              <a:t>Front </a:t>
            </a:r>
            <a:r>
              <a:rPr lang="en-US" dirty="0"/>
              <a:t>and back license plates </a:t>
            </a:r>
            <a:r>
              <a:rPr lang="en-US" dirty="0" smtClean="0"/>
              <a:t/>
            </a:r>
            <a:br>
              <a:rPr lang="en-US" dirty="0" smtClean="0"/>
            </a:br>
            <a:r>
              <a:rPr lang="en-US" dirty="0" smtClean="0"/>
              <a:t>(</a:t>
            </a:r>
            <a:r>
              <a:rPr lang="en-US" dirty="0"/>
              <a:t>or lack thereof…)</a:t>
            </a:r>
          </a:p>
          <a:p>
            <a:pPr>
              <a:spcBef>
                <a:spcPts val="600"/>
              </a:spcBef>
              <a:spcAft>
                <a:spcPts val="600"/>
              </a:spcAft>
            </a:pPr>
            <a:r>
              <a:rPr lang="en-US" dirty="0"/>
              <a:t>Custom license plates</a:t>
            </a:r>
          </a:p>
          <a:p>
            <a:pPr>
              <a:spcBef>
                <a:spcPts val="600"/>
              </a:spcBef>
              <a:spcAft>
                <a:spcPts val="600"/>
              </a:spcAft>
            </a:pPr>
            <a:r>
              <a:rPr lang="en-US" dirty="0"/>
              <a:t>Melted license plates</a:t>
            </a:r>
          </a:p>
        </p:txBody>
      </p:sp>
      <p:pic>
        <p:nvPicPr>
          <p:cNvPr id="4" name="Content Placeholder 5"/>
          <p:cNvPicPr>
            <a:picLocks noChangeAspect="1"/>
          </p:cNvPicPr>
          <p:nvPr/>
        </p:nvPicPr>
        <p:blipFill>
          <a:blip r:embed="rId2"/>
          <a:stretch>
            <a:fillRect/>
          </a:stretch>
        </p:blipFill>
        <p:spPr>
          <a:xfrm>
            <a:off x="111369" y="1139111"/>
            <a:ext cx="4039985" cy="3029989"/>
          </a:xfrm>
          <a:prstGeom prst="rect">
            <a:avLst/>
          </a:prstGeom>
        </p:spPr>
      </p:pic>
      <p:pic>
        <p:nvPicPr>
          <p:cNvPr id="5" name="Content Placeholder 6"/>
          <p:cNvPicPr>
            <a:picLocks noChangeAspect="1"/>
          </p:cNvPicPr>
          <p:nvPr/>
        </p:nvPicPr>
        <p:blipFill>
          <a:blip r:embed="rId3"/>
          <a:srcRect/>
          <a:stretch>
            <a:fillRect/>
          </a:stretch>
        </p:blipFill>
        <p:spPr>
          <a:xfrm>
            <a:off x="5029200" y="1169458"/>
            <a:ext cx="4038600" cy="3028950"/>
          </a:xfrm>
          <a:prstGeom prst="rect">
            <a:avLst/>
          </a:prstGeom>
        </p:spPr>
      </p:pic>
      <p:pic>
        <p:nvPicPr>
          <p:cNvPr id="6" name="Picture 5" descr="New+license+plates+photo"/>
          <p:cNvPicPr>
            <a:picLocks noChangeAspect="1" noChangeArrowheads="1"/>
          </p:cNvPicPr>
          <p:nvPr/>
        </p:nvPicPr>
        <p:blipFill>
          <a:blip r:embed="rId4"/>
          <a:srcRect/>
          <a:stretch>
            <a:fillRect/>
          </a:stretch>
        </p:blipFill>
        <p:spPr bwMode="auto">
          <a:xfrm>
            <a:off x="2971800" y="1127388"/>
            <a:ext cx="2516541" cy="3774812"/>
          </a:xfrm>
          <a:prstGeom prst="rect">
            <a:avLst/>
          </a:prstGeom>
          <a:noFill/>
        </p:spPr>
      </p:pic>
      <p:pic>
        <p:nvPicPr>
          <p:cNvPr id="7" name="Picture 9" descr="DSC00974"/>
          <p:cNvPicPr>
            <a:picLocks noChangeAspect="1" noChangeArrowheads="1"/>
          </p:cNvPicPr>
          <p:nvPr/>
        </p:nvPicPr>
        <p:blipFill>
          <a:blip r:embed="rId5"/>
          <a:srcRect/>
          <a:stretch>
            <a:fillRect/>
          </a:stretch>
        </p:blipFill>
        <p:spPr bwMode="auto">
          <a:xfrm>
            <a:off x="1038511" y="1169458"/>
            <a:ext cx="6488356" cy="3649701"/>
          </a:xfrm>
          <a:prstGeom prst="rect">
            <a:avLst/>
          </a:prstGeom>
          <a:noFill/>
        </p:spPr>
      </p:pic>
    </p:spTree>
    <p:extLst>
      <p:ext uri="{BB962C8B-B14F-4D97-AF65-F5344CB8AC3E}">
        <p14:creationId xmlns:p14="http://schemas.microsoft.com/office/powerpoint/2010/main" val="186673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697"/>
            <a:ext cx="8229600" cy="1023839"/>
          </a:xfrm>
        </p:spPr>
        <p:txBody>
          <a:bodyPr/>
          <a:lstStyle/>
          <a:p>
            <a:r>
              <a:rPr lang="en-US" dirty="0" smtClean="0"/>
              <a:t>General Parameters of the </a:t>
            </a:r>
            <a:br>
              <a:rPr lang="en-US" dirty="0" smtClean="0"/>
            </a:br>
            <a:r>
              <a:rPr lang="en-US" dirty="0" smtClean="0"/>
              <a:t>Pilot Test</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chemeClr val="tx2"/>
                </a:solidFill>
              </a:rPr>
              <a:t>Mid Phases:</a:t>
            </a:r>
          </a:p>
          <a:p>
            <a:pPr>
              <a:spcBef>
                <a:spcPts val="600"/>
              </a:spcBef>
              <a:spcAft>
                <a:spcPts val="600"/>
              </a:spcAft>
            </a:pPr>
            <a:r>
              <a:rPr lang="en-US" i="1" dirty="0" smtClean="0"/>
              <a:t>Conducted in Tempe and Colorado State University parking systems</a:t>
            </a:r>
          </a:p>
          <a:p>
            <a:pPr>
              <a:spcBef>
                <a:spcPts val="600"/>
              </a:spcBef>
              <a:spcAft>
                <a:spcPts val="600"/>
              </a:spcAft>
            </a:pPr>
            <a:r>
              <a:rPr lang="en-US" dirty="0" smtClean="0"/>
              <a:t>Improve performance by overcoming challenges</a:t>
            </a:r>
          </a:p>
          <a:p>
            <a:pPr lvl="1"/>
            <a:r>
              <a:rPr lang="en-US" dirty="0" smtClean="0"/>
              <a:t>Add manual counting for backed-in cars with no </a:t>
            </a:r>
            <a:br>
              <a:rPr lang="en-US" dirty="0" smtClean="0"/>
            </a:br>
            <a:r>
              <a:rPr lang="en-US" dirty="0" smtClean="0"/>
              <a:t>license plates</a:t>
            </a:r>
          </a:p>
          <a:p>
            <a:pPr lvl="1"/>
            <a:r>
              <a:rPr lang="en-US" dirty="0" smtClean="0"/>
              <a:t>Work with vendor to code new license plates</a:t>
            </a:r>
          </a:p>
          <a:p>
            <a:pPr>
              <a:spcBef>
                <a:spcPts val="600"/>
              </a:spcBef>
              <a:spcAft>
                <a:spcPts val="600"/>
              </a:spcAft>
            </a:pPr>
            <a:r>
              <a:rPr lang="en-US" dirty="0" smtClean="0"/>
              <a:t>Determine efficiency of “traveling </a:t>
            </a:r>
            <a:br>
              <a:rPr lang="en-US" dirty="0" smtClean="0"/>
            </a:br>
            <a:r>
              <a:rPr lang="en-US" dirty="0" smtClean="0"/>
              <a:t>calibration”</a:t>
            </a:r>
          </a:p>
          <a:p>
            <a:pPr marL="0" indent="0">
              <a:buNone/>
            </a:pPr>
            <a:endParaRPr lang="en-US" dirty="0"/>
          </a:p>
        </p:txBody>
      </p:sp>
    </p:spTree>
    <p:extLst>
      <p:ext uri="{BB962C8B-B14F-4D97-AF65-F5344CB8AC3E}">
        <p14:creationId xmlns:p14="http://schemas.microsoft.com/office/powerpoint/2010/main" val="2648181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985520"/>
          </a:xfrm>
        </p:spPr>
        <p:txBody>
          <a:bodyPr/>
          <a:lstStyle/>
          <a:p>
            <a:r>
              <a:rPr lang="en-US" dirty="0" smtClean="0"/>
              <a:t>The “AH HA” Moment</a:t>
            </a:r>
            <a:endParaRPr lang="en-US"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3333620047"/>
              </p:ext>
            </p:extLst>
          </p:nvPr>
        </p:nvGraphicFramePr>
        <p:xfrm>
          <a:off x="4648200" y="1397000"/>
          <a:ext cx="4038911" cy="2814320"/>
        </p:xfrm>
        <a:graphic>
          <a:graphicData uri="http://schemas.openxmlformats.org/drawingml/2006/table">
            <a:tbl>
              <a:tblPr firstRow="1" bandRow="1">
                <a:tableStyleId>{5C22544A-7EE6-4342-B048-85BDC9FD1C3A}</a:tableStyleId>
              </a:tblPr>
              <a:tblGrid>
                <a:gridCol w="1074059"/>
                <a:gridCol w="988284"/>
                <a:gridCol w="988284"/>
                <a:gridCol w="988284"/>
              </a:tblGrid>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mj-lt"/>
                          <a:cs typeface="Times New Roman" pitchFamily="18" charset="0"/>
                        </a:rPr>
                        <a:t>Facility</a:t>
                      </a:r>
                      <a:endParaRPr kumimoji="0" lang="en-US" sz="1400" b="0" i="0" u="none" strike="noStrike" cap="none" normalizeH="0" baseline="0" dirty="0" smtClean="0">
                        <a:ln>
                          <a:noFill/>
                        </a:ln>
                        <a:solidFill>
                          <a:srgbClr val="FFFFFF"/>
                        </a:solidFill>
                        <a:effectLst/>
                        <a:latin typeface="+mj-lt"/>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mj-lt"/>
                          <a:cs typeface="Times New Roman" pitchFamily="18" charset="0"/>
                        </a:rPr>
                        <a:t>Manual Count</a:t>
                      </a:r>
                      <a:endParaRPr kumimoji="0" lang="en-US" sz="1400" b="0" i="0" u="none" strike="noStrike" cap="none" normalizeH="0" baseline="0" dirty="0" smtClean="0">
                        <a:ln>
                          <a:noFill/>
                        </a:ln>
                        <a:solidFill>
                          <a:srgbClr val="FFFFFF"/>
                        </a:solidFill>
                        <a:effectLst/>
                        <a:latin typeface="+mj-lt"/>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mj-lt"/>
                          <a:cs typeface="Times New Roman" pitchFamily="18" charset="0"/>
                        </a:rPr>
                        <a:t>LPR</a:t>
                      </a:r>
                      <a:endParaRPr kumimoji="0" lang="en-US" sz="1400" b="0" i="0" u="none" strike="noStrike" cap="none" normalizeH="0" baseline="0" dirty="0" smtClean="0">
                        <a:ln>
                          <a:noFill/>
                        </a:ln>
                        <a:solidFill>
                          <a:srgbClr val="FFFFFF"/>
                        </a:solidFill>
                        <a:effectLst/>
                        <a:latin typeface="+mj-lt"/>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mj-lt"/>
                          <a:cs typeface="Times New Roman" pitchFamily="18" charset="0"/>
                        </a:rPr>
                        <a:t>Accuracy</a:t>
                      </a:r>
                      <a:endParaRPr kumimoji="0" lang="en-US" sz="1400" b="0" i="0" u="none" strike="noStrike" cap="none" normalizeH="0" baseline="0" dirty="0" smtClean="0">
                        <a:ln>
                          <a:noFill/>
                        </a:ln>
                        <a:solidFill>
                          <a:srgbClr val="FFFFFF"/>
                        </a:solidFill>
                        <a:effectLst/>
                        <a:latin typeface="+mj-lt"/>
                        <a:cs typeface="Arial" charset="0"/>
                      </a:endParaRPr>
                    </a:p>
                  </a:txBody>
                  <a:tcPr marL="89505" marR="89505" anchor="ctr" horzOverflow="overflow"/>
                </a:tc>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City Hall Garage</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239</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229</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mj-lt"/>
                          <a:cs typeface="Times New Roman" pitchFamily="18" charset="0"/>
                        </a:rPr>
                        <a:t>96%</a:t>
                      </a:r>
                      <a:endParaRPr kumimoji="0" lang="en-US" sz="1400" b="0" i="0" u="none" strike="noStrike" cap="none" normalizeH="0" baseline="0" smtClean="0">
                        <a:ln>
                          <a:noFill/>
                        </a:ln>
                        <a:solidFill>
                          <a:schemeClr val="tx2"/>
                        </a:solidFill>
                        <a:effectLst/>
                        <a:latin typeface="+mj-lt"/>
                        <a:cs typeface="Arial" charset="0"/>
                      </a:endParaRPr>
                    </a:p>
                  </a:txBody>
                  <a:tcPr marL="89505" marR="89505" anchor="ctr" horzOverflow="overflow"/>
                </a:tc>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Brickyard Garage</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674</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611</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91%</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Surface Lots</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173</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160</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92%</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2"/>
                          </a:solidFill>
                          <a:effectLst/>
                          <a:latin typeface="+mj-lt"/>
                          <a:ea typeface="Gill Sans MT" charset="0"/>
                          <a:cs typeface="Times New Roman" pitchFamily="18" charset="0"/>
                        </a:rPr>
                        <a:t>Centerpoint</a:t>
                      </a: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 Garage</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254</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258</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102%</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Average</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1400" b="0" i="0" u="none" strike="noStrike" cap="none" normalizeH="0" baseline="0" dirty="0" smtClean="0">
                        <a:ln>
                          <a:noFill/>
                        </a:ln>
                        <a:solidFill>
                          <a:schemeClr val="tx2"/>
                        </a:solidFill>
                        <a:effectLst/>
                        <a:latin typeface="+mj-lt"/>
                      </a:endParaRPr>
                    </a:p>
                  </a:txBody>
                  <a:tcPr marL="89505" marR="89505" anchor="ctr"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1400" b="0" i="0" u="none" strike="noStrike" cap="none" normalizeH="0" baseline="0" dirty="0" smtClean="0">
                        <a:ln>
                          <a:noFill/>
                        </a:ln>
                        <a:solidFill>
                          <a:schemeClr val="tx2"/>
                        </a:solidFill>
                        <a:effectLst/>
                        <a:latin typeface="+mj-lt"/>
                      </a:endParaRPr>
                    </a:p>
                  </a:txBody>
                  <a:tcPr marL="89505" marR="895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95%</a:t>
                      </a:r>
                      <a:endParaRPr kumimoji="0" lang="en-US" sz="1400" b="0" i="0" u="none" strike="noStrike" cap="none" normalizeH="0" baseline="0" dirty="0" smtClean="0">
                        <a:ln>
                          <a:noFill/>
                        </a:ln>
                        <a:solidFill>
                          <a:schemeClr val="tx2"/>
                        </a:solidFill>
                        <a:effectLst/>
                        <a:latin typeface="+mj-lt"/>
                        <a:cs typeface="Arial" charset="0"/>
                      </a:endParaRPr>
                    </a:p>
                  </a:txBody>
                  <a:tcPr marL="89505" marR="89505" anchor="ctr" horzOverflow="overflow"/>
                </a:tc>
              </a:tr>
            </a:tbl>
          </a:graphicData>
        </a:graphic>
      </p:graphicFrame>
      <p:graphicFrame>
        <p:nvGraphicFramePr>
          <p:cNvPr id="7" name="Content Placeholder 6"/>
          <p:cNvGraphicFramePr>
            <a:graphicFrameLocks noGrp="1"/>
          </p:cNvGraphicFramePr>
          <p:nvPr>
            <p:ph sz="quarter" idx="13"/>
            <p:extLst>
              <p:ext uri="{D42A27DB-BD31-4B8C-83A1-F6EECF244321}">
                <p14:modId xmlns:p14="http://schemas.microsoft.com/office/powerpoint/2010/main" val="686984906"/>
              </p:ext>
            </p:extLst>
          </p:nvPr>
        </p:nvGraphicFramePr>
        <p:xfrm>
          <a:off x="365125" y="1397000"/>
          <a:ext cx="4042087" cy="2814320"/>
        </p:xfrm>
        <a:graphic>
          <a:graphicData uri="http://schemas.openxmlformats.org/drawingml/2006/table">
            <a:tbl>
              <a:tblPr firstRow="1" bandRow="1">
                <a:tableStyleId>{5C22544A-7EE6-4342-B048-85BDC9FD1C3A}</a:tableStyleId>
              </a:tblPr>
              <a:tblGrid>
                <a:gridCol w="1074904"/>
                <a:gridCol w="989061"/>
                <a:gridCol w="989061"/>
                <a:gridCol w="989061"/>
              </a:tblGrid>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mj-lt"/>
                          <a:cs typeface="Times New Roman" pitchFamily="18" charset="0"/>
                        </a:rPr>
                        <a:t>Facility</a:t>
                      </a:r>
                      <a:endParaRPr kumimoji="0" lang="en-US" sz="1400" b="0" i="0" u="none" strike="noStrike" cap="none" normalizeH="0" baseline="0" dirty="0" smtClean="0">
                        <a:ln>
                          <a:noFill/>
                        </a:ln>
                        <a:solidFill>
                          <a:srgbClr val="FFFFFF"/>
                        </a:solidFill>
                        <a:effectLst/>
                        <a:latin typeface="+mj-lt"/>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mj-lt"/>
                          <a:cs typeface="Times New Roman" pitchFamily="18" charset="0"/>
                        </a:rPr>
                        <a:t>Manual Count</a:t>
                      </a:r>
                      <a:endParaRPr kumimoji="0" lang="en-US" sz="1400" b="0" i="0" u="none" strike="noStrike" cap="none" normalizeH="0" baseline="0" dirty="0" smtClean="0">
                        <a:ln>
                          <a:noFill/>
                        </a:ln>
                        <a:solidFill>
                          <a:srgbClr val="FFFFFF"/>
                        </a:solidFill>
                        <a:effectLst/>
                        <a:latin typeface="+mj-lt"/>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mj-lt"/>
                          <a:cs typeface="Times New Roman" pitchFamily="18" charset="0"/>
                        </a:rPr>
                        <a:t>LPR</a:t>
                      </a:r>
                      <a:endParaRPr kumimoji="0" lang="en-US" sz="1400" b="0" i="0" u="none" strike="noStrike" cap="none" normalizeH="0" baseline="0" dirty="0" smtClean="0">
                        <a:ln>
                          <a:noFill/>
                        </a:ln>
                        <a:solidFill>
                          <a:srgbClr val="FFFFFF"/>
                        </a:solidFill>
                        <a:effectLst/>
                        <a:latin typeface="+mj-lt"/>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mj-lt"/>
                          <a:cs typeface="Times New Roman" pitchFamily="18" charset="0"/>
                        </a:rPr>
                        <a:t>Accuracy</a:t>
                      </a:r>
                      <a:endParaRPr kumimoji="0" lang="en-US" sz="1400" b="0" i="0" u="none" strike="noStrike" cap="none" normalizeH="0" baseline="0" dirty="0" smtClean="0">
                        <a:ln>
                          <a:noFill/>
                        </a:ln>
                        <a:solidFill>
                          <a:srgbClr val="FFFFFF"/>
                        </a:solidFill>
                        <a:effectLst/>
                        <a:latin typeface="+mj-lt"/>
                        <a:cs typeface="Arial" charset="0"/>
                      </a:endParaRPr>
                    </a:p>
                  </a:txBody>
                  <a:tcPr marL="91298" marR="91298" anchor="ctr" horzOverflow="overflow"/>
                </a:tc>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City Hall Garage</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245</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160</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mj-lt"/>
                          <a:ea typeface="Gill Sans MT" charset="0"/>
                          <a:cs typeface="Times New Roman" pitchFamily="18" charset="0"/>
                        </a:rPr>
                        <a:t>65%</a:t>
                      </a:r>
                      <a:endParaRPr kumimoji="0" lang="en-US" sz="1400" b="0" i="0" u="none" strike="noStrike" cap="none" normalizeH="0" baseline="0" smtClean="0">
                        <a:ln>
                          <a:noFill/>
                        </a:ln>
                        <a:solidFill>
                          <a:schemeClr val="tx2"/>
                        </a:solidFill>
                        <a:effectLst/>
                        <a:latin typeface="+mj-lt"/>
                        <a:ea typeface="Gill Sans MT" charset="0"/>
                        <a:cs typeface="Arial" charset="0"/>
                      </a:endParaRPr>
                    </a:p>
                  </a:txBody>
                  <a:tcPr marL="91298" marR="91298" anchor="ctr" horzOverflow="overflow"/>
                </a:tc>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Brickyard Garage</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170</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138</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mj-lt"/>
                          <a:ea typeface="Gill Sans MT" charset="0"/>
                          <a:cs typeface="Times New Roman" pitchFamily="18" charset="0"/>
                        </a:rPr>
                        <a:t>81%</a:t>
                      </a:r>
                      <a:endParaRPr kumimoji="0" lang="en-US" sz="1400" b="0" i="0" u="none" strike="noStrike" cap="none" normalizeH="0" baseline="0" smtClean="0">
                        <a:ln>
                          <a:noFill/>
                        </a:ln>
                        <a:solidFill>
                          <a:schemeClr val="tx2"/>
                        </a:solidFill>
                        <a:effectLst/>
                        <a:latin typeface="+mj-lt"/>
                        <a:ea typeface="Gill Sans MT" charset="0"/>
                        <a:cs typeface="Arial" charset="0"/>
                      </a:endParaRPr>
                    </a:p>
                  </a:txBody>
                  <a:tcPr marL="91298" marR="91298" anchor="ctr" horzOverflow="overflow"/>
                </a:tc>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Surface Lots</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78</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61</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78%</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2"/>
                          </a:solidFill>
                          <a:effectLst/>
                          <a:latin typeface="+mj-lt"/>
                          <a:ea typeface="Gill Sans MT" charset="0"/>
                          <a:cs typeface="Times New Roman" pitchFamily="18" charset="0"/>
                        </a:rPr>
                        <a:t>Centerpoint</a:t>
                      </a: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 Garage</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733</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468</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ea typeface="Gill Sans MT" charset="0"/>
                          <a:cs typeface="Times New Roman" pitchFamily="18" charset="0"/>
                        </a:rPr>
                        <a:t>64%</a:t>
                      </a:r>
                      <a:endParaRPr kumimoji="0" lang="en-US" sz="1400" b="0" i="0" u="none" strike="noStrike" cap="none" normalizeH="0" baseline="0" dirty="0" smtClean="0">
                        <a:ln>
                          <a:noFill/>
                        </a:ln>
                        <a:solidFill>
                          <a:schemeClr val="tx2"/>
                        </a:solidFill>
                        <a:effectLst/>
                        <a:latin typeface="+mj-lt"/>
                        <a:ea typeface="Gill Sans MT" charset="0"/>
                        <a:cs typeface="Arial" charset="0"/>
                      </a:endParaRPr>
                    </a:p>
                  </a:txBody>
                  <a:tcPr marL="91298" marR="91298" anchor="ctr" horzOverflow="overflow"/>
                </a:tc>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Average </a:t>
                      </a:r>
                      <a:endParaRPr kumimoji="0" lang="en-US" sz="1400" b="0" i="0" u="none" strike="noStrike" cap="none" normalizeH="0" baseline="0" dirty="0" smtClean="0">
                        <a:ln>
                          <a:noFill/>
                        </a:ln>
                        <a:solidFill>
                          <a:schemeClr val="tx2"/>
                        </a:solidFill>
                        <a:effectLst/>
                        <a:latin typeface="+mj-lt"/>
                        <a:cs typeface="Arial" charset="0"/>
                      </a:endParaRPr>
                    </a:p>
                  </a:txBody>
                  <a:tcPr marL="91298" marR="91298"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US" sz="1400" b="0" i="0" u="none" strike="noStrike" cap="none" normalizeH="0" baseline="0" dirty="0" smtClean="0">
                        <a:ln>
                          <a:noFill/>
                        </a:ln>
                        <a:solidFill>
                          <a:schemeClr val="tx2"/>
                        </a:solidFill>
                        <a:effectLst/>
                        <a:latin typeface="+mj-lt"/>
                      </a:endParaRPr>
                    </a:p>
                  </a:txBody>
                  <a:tcPr marL="91298" marR="91298"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US" sz="1400" b="0" i="0" u="none" strike="noStrike" cap="none" normalizeH="0" baseline="0" dirty="0" smtClean="0">
                        <a:ln>
                          <a:noFill/>
                        </a:ln>
                        <a:solidFill>
                          <a:schemeClr val="tx2"/>
                        </a:solidFill>
                        <a:effectLst/>
                        <a:latin typeface="+mj-lt"/>
                      </a:endParaRPr>
                    </a:p>
                  </a:txBody>
                  <a:tcPr marL="91298" marR="9129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solidFill>
                          <a:effectLst/>
                          <a:latin typeface="+mj-lt"/>
                          <a:cs typeface="Times New Roman" pitchFamily="18" charset="0"/>
                        </a:rPr>
                        <a:t>72%</a:t>
                      </a:r>
                      <a:endParaRPr kumimoji="0" lang="en-US" sz="1400" b="0" i="0" u="none" strike="noStrike" cap="none" normalizeH="0" baseline="0" dirty="0" smtClean="0">
                        <a:ln>
                          <a:noFill/>
                        </a:ln>
                        <a:solidFill>
                          <a:schemeClr val="tx2"/>
                        </a:solidFill>
                        <a:effectLst/>
                        <a:latin typeface="+mj-lt"/>
                        <a:cs typeface="Arial" charset="0"/>
                      </a:endParaRPr>
                    </a:p>
                  </a:txBody>
                  <a:tcPr marL="91298" marR="91298" anchor="ctr" horzOverflow="overflow"/>
                </a:tc>
              </a:tr>
            </a:tbl>
          </a:graphicData>
        </a:graphic>
      </p:graphicFrame>
      <p:sp>
        <p:nvSpPr>
          <p:cNvPr id="5" name="Content Placeholder 2"/>
          <p:cNvSpPr txBox="1">
            <a:spLocks/>
          </p:cNvSpPr>
          <p:nvPr/>
        </p:nvSpPr>
        <p:spPr>
          <a:xfrm>
            <a:off x="457200" y="4622800"/>
            <a:ext cx="8229600" cy="2091266"/>
          </a:xfrm>
          <a:prstGeom prst="rect">
            <a:avLst/>
          </a:prstGeom>
        </p:spPr>
        <p:txBody>
          <a:bodyPr>
            <a:normAutofit/>
          </a:bodyPr>
          <a:lstStyle>
            <a:lvl1pPr marL="233363" indent="-233363" algn="l" defTabSz="914400" rtl="0" eaLnBrk="1" latinLnBrk="0" hangingPunct="1">
              <a:lnSpc>
                <a:spcPct val="90000"/>
              </a:lnSpc>
              <a:spcBef>
                <a:spcPts val="1200"/>
              </a:spcBef>
              <a:spcAft>
                <a:spcPts val="1200"/>
              </a:spcAft>
              <a:buClr>
                <a:srgbClr val="002060"/>
              </a:buClr>
              <a:buFont typeface="Arial" pitchFamily="34" charset="0"/>
              <a:buChar char="•"/>
              <a:defRPr sz="2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233363" indent="-233363" algn="l" defTabSz="914400" rtl="0" eaLnBrk="1" latinLnBrk="0" hangingPunct="1">
              <a:lnSpc>
                <a:spcPct val="90000"/>
              </a:lnSpc>
              <a:spcBef>
                <a:spcPts val="600"/>
              </a:spcBef>
              <a:spcAft>
                <a:spcPts val="600"/>
              </a:spcAft>
              <a:buClr>
                <a:srgbClr val="002060"/>
              </a:buClr>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465138" indent="-115888" algn="l" defTabSz="914400" rtl="0" eaLnBrk="1" latinLnBrk="0" hangingPunct="1">
              <a:spcBef>
                <a:spcPct val="20000"/>
              </a:spcBef>
              <a:buFont typeface="Arial"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spcBef>
                <a:spcPts val="600"/>
              </a:spcBef>
              <a:spcAft>
                <a:spcPts val="600"/>
              </a:spcAft>
              <a:buClr>
                <a:schemeClr val="accent3"/>
              </a:buClr>
            </a:pPr>
            <a:r>
              <a:rPr lang="en-US" sz="2400" dirty="0" smtClean="0">
                <a:solidFill>
                  <a:schemeClr val="accent3"/>
                </a:solidFill>
                <a:latin typeface="Arial" panose="020B0604020202020204" pitchFamily="34" charset="0"/>
                <a:cs typeface="Arial" panose="020B0604020202020204" pitchFamily="34" charset="0"/>
              </a:rPr>
              <a:t>The addition of manual counting of backed-in </a:t>
            </a:r>
            <a:br>
              <a:rPr lang="en-US" sz="2400" dirty="0" smtClean="0">
                <a:solidFill>
                  <a:schemeClr val="accent3"/>
                </a:solidFill>
                <a:latin typeface="Arial" panose="020B0604020202020204" pitchFamily="34" charset="0"/>
                <a:cs typeface="Arial" panose="020B0604020202020204" pitchFamily="34" charset="0"/>
              </a:rPr>
            </a:br>
            <a:r>
              <a:rPr lang="en-US" sz="2400" dirty="0" smtClean="0">
                <a:solidFill>
                  <a:schemeClr val="accent3"/>
                </a:solidFill>
                <a:latin typeface="Arial" panose="020B0604020202020204" pitchFamily="34" charset="0"/>
                <a:cs typeface="Arial" panose="020B0604020202020204" pitchFamily="34" charset="0"/>
              </a:rPr>
              <a:t>vehicles nailed the accuracy of the system</a:t>
            </a:r>
          </a:p>
          <a:p>
            <a:pPr>
              <a:spcBef>
                <a:spcPts val="600"/>
              </a:spcBef>
              <a:spcAft>
                <a:spcPts val="600"/>
              </a:spcAft>
              <a:buClr>
                <a:schemeClr val="accent3"/>
              </a:buClr>
            </a:pPr>
            <a:r>
              <a:rPr lang="en-US" sz="2400" dirty="0" smtClean="0">
                <a:solidFill>
                  <a:schemeClr val="accent3"/>
                </a:solidFill>
                <a:latin typeface="Arial" panose="020B0604020202020204" pitchFamily="34" charset="0"/>
                <a:cs typeface="Arial" panose="020B0604020202020204" pitchFamily="34" charset="0"/>
              </a:rPr>
              <a:t>When traveling to locations with front and</a:t>
            </a:r>
            <a:br>
              <a:rPr lang="en-US" sz="2400" dirty="0" smtClean="0">
                <a:solidFill>
                  <a:schemeClr val="accent3"/>
                </a:solidFill>
                <a:latin typeface="Arial" panose="020B0604020202020204" pitchFamily="34" charset="0"/>
                <a:cs typeface="Arial" panose="020B0604020202020204" pitchFamily="34" charset="0"/>
              </a:rPr>
            </a:br>
            <a:r>
              <a:rPr lang="en-US" sz="2400" dirty="0" smtClean="0">
                <a:solidFill>
                  <a:schemeClr val="accent3"/>
                </a:solidFill>
                <a:latin typeface="Arial" panose="020B0604020202020204" pitchFamily="34" charset="0"/>
                <a:cs typeface="Arial" panose="020B0604020202020204" pitchFamily="34" charset="0"/>
              </a:rPr>
              <a:t>back license plates, accuracy was stellar</a:t>
            </a:r>
            <a:endParaRPr lang="en-US" sz="240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5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Mid-Pilot Challenges</a:t>
            </a:r>
            <a:endParaRPr lang="en-US" dirty="0"/>
          </a:p>
        </p:txBody>
      </p:sp>
      <p:pic>
        <p:nvPicPr>
          <p:cNvPr id="5" name="Content Placeholder 4"/>
          <p:cNvPicPr>
            <a:picLocks noGrp="1" noChangeAspect="1"/>
          </p:cNvPicPr>
          <p:nvPr>
            <p:ph sz="half" idx="2"/>
          </p:nvPr>
        </p:nvPicPr>
        <p:blipFill>
          <a:blip r:embed="rId2"/>
          <a:stretch>
            <a:fillRect/>
          </a:stretch>
        </p:blipFill>
        <p:spPr>
          <a:xfrm>
            <a:off x="4779701" y="1397000"/>
            <a:ext cx="3775598" cy="4729163"/>
          </a:xfrm>
        </p:spPr>
      </p:pic>
      <p:sp>
        <p:nvSpPr>
          <p:cNvPr id="4" name="Content Placeholder 3"/>
          <p:cNvSpPr>
            <a:spLocks noGrp="1"/>
          </p:cNvSpPr>
          <p:nvPr>
            <p:ph sz="quarter" idx="13"/>
          </p:nvPr>
        </p:nvSpPr>
        <p:spPr/>
        <p:txBody>
          <a:bodyPr>
            <a:normAutofit/>
          </a:bodyPr>
          <a:lstStyle/>
          <a:p>
            <a:r>
              <a:rPr lang="en-US" dirty="0" smtClean="0"/>
              <a:t>How do we actually use this data?</a:t>
            </a:r>
          </a:p>
          <a:p>
            <a:pPr lvl="2"/>
            <a:r>
              <a:rPr lang="en-US" sz="2400" dirty="0" smtClean="0"/>
              <a:t>Reports from back-end system were configured for enforcement</a:t>
            </a:r>
          </a:p>
          <a:p>
            <a:pPr lvl="2"/>
            <a:r>
              <a:rPr lang="en-US" sz="2400" dirty="0" smtClean="0"/>
              <a:t>No easy way to define parking occupancy from reports</a:t>
            </a:r>
          </a:p>
          <a:p>
            <a:pPr lvl="2"/>
            <a:r>
              <a:rPr lang="en-US" sz="2400" dirty="0" smtClean="0"/>
              <a:t>Geospatial tool was helpful for on-street and surface lots</a:t>
            </a:r>
            <a:endParaRPr lang="en-US" sz="2400" dirty="0"/>
          </a:p>
        </p:txBody>
      </p:sp>
    </p:spTree>
    <p:extLst>
      <p:ext uri="{BB962C8B-B14F-4D97-AF65-F5344CB8AC3E}">
        <p14:creationId xmlns:p14="http://schemas.microsoft.com/office/powerpoint/2010/main" val="1190409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dirty="0" smtClean="0">
                <a:solidFill>
                  <a:schemeClr val="tx2"/>
                </a:solidFill>
              </a:rPr>
              <a:t>Final Phases:</a:t>
            </a:r>
          </a:p>
          <a:p>
            <a:pPr>
              <a:spcBef>
                <a:spcPts val="600"/>
              </a:spcBef>
              <a:spcAft>
                <a:spcPts val="600"/>
              </a:spcAft>
            </a:pPr>
            <a:r>
              <a:rPr lang="en-US" i="1" dirty="0" smtClean="0"/>
              <a:t>Conducted in Tempe, Houston, Beverly Hills</a:t>
            </a:r>
          </a:p>
          <a:p>
            <a:pPr>
              <a:spcBef>
                <a:spcPts val="600"/>
              </a:spcBef>
              <a:spcAft>
                <a:spcPts val="600"/>
              </a:spcAft>
            </a:pPr>
            <a:r>
              <a:rPr lang="en-US" dirty="0" smtClean="0"/>
              <a:t>Develop reporting and analysis mechanism</a:t>
            </a:r>
          </a:p>
          <a:p>
            <a:pPr lvl="1"/>
            <a:r>
              <a:rPr lang="en-US" dirty="0" smtClean="0"/>
              <a:t>Use existing parameters within back-end reporting to </a:t>
            </a:r>
            <a:br>
              <a:rPr lang="en-US" dirty="0" smtClean="0"/>
            </a:br>
            <a:r>
              <a:rPr lang="en-US" dirty="0" smtClean="0"/>
              <a:t>“trick” reports to provide occupancy</a:t>
            </a:r>
          </a:p>
          <a:p>
            <a:pPr lvl="1"/>
            <a:r>
              <a:rPr lang="en-US" dirty="0" smtClean="0"/>
              <a:t>Automate reporting</a:t>
            </a:r>
          </a:p>
          <a:p>
            <a:pPr>
              <a:spcBef>
                <a:spcPts val="600"/>
              </a:spcBef>
              <a:spcAft>
                <a:spcPts val="600"/>
              </a:spcAft>
            </a:pPr>
            <a:r>
              <a:rPr lang="en-US" dirty="0" smtClean="0"/>
              <a:t>Test staffing theory’s with non-KH </a:t>
            </a:r>
            <a:br>
              <a:rPr lang="en-US" dirty="0" smtClean="0"/>
            </a:br>
            <a:r>
              <a:rPr lang="en-US" dirty="0" smtClean="0"/>
              <a:t>staff</a:t>
            </a:r>
          </a:p>
          <a:p>
            <a:pPr lvl="1"/>
            <a:r>
              <a:rPr lang="en-US" dirty="0" smtClean="0"/>
              <a:t>Parking management staff in Houston</a:t>
            </a:r>
          </a:p>
          <a:p>
            <a:pPr lvl="1"/>
            <a:r>
              <a:rPr lang="en-US" dirty="0" smtClean="0"/>
              <a:t>Parking enforcement staff in Beverly Hills</a:t>
            </a:r>
          </a:p>
          <a:p>
            <a:pPr marL="0" indent="0">
              <a:buNone/>
            </a:pPr>
            <a:endParaRPr lang="en-US" dirty="0"/>
          </a:p>
        </p:txBody>
      </p:sp>
      <p:sp>
        <p:nvSpPr>
          <p:cNvPr id="2" name="Title 1"/>
          <p:cNvSpPr>
            <a:spLocks noGrp="1"/>
          </p:cNvSpPr>
          <p:nvPr>
            <p:ph type="title"/>
          </p:nvPr>
        </p:nvSpPr>
        <p:spPr/>
        <p:txBody>
          <a:bodyPr/>
          <a:lstStyle/>
          <a:p>
            <a:r>
              <a:rPr lang="en-US" dirty="0" smtClean="0"/>
              <a:t>General Parameters of the </a:t>
            </a:r>
            <a:br>
              <a:rPr lang="en-US" dirty="0" smtClean="0"/>
            </a:br>
            <a:r>
              <a:rPr lang="en-US" dirty="0" smtClean="0"/>
              <a:t>Pilot Test</a:t>
            </a:r>
            <a:endParaRPr lang="en-US" dirty="0"/>
          </a:p>
        </p:txBody>
      </p:sp>
    </p:spTree>
    <p:extLst>
      <p:ext uri="{BB962C8B-B14F-4D97-AF65-F5344CB8AC3E}">
        <p14:creationId xmlns:p14="http://schemas.microsoft.com/office/powerpoint/2010/main" val="15407541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18469"/>
            <a:ext cx="8229600" cy="763212"/>
          </a:xfrm>
        </p:spPr>
        <p:txBody>
          <a:bodyPr/>
          <a:lstStyle/>
          <a:p>
            <a:r>
              <a:rPr lang="en-US" altLang="en-US" dirty="0" smtClean="0"/>
              <a:t>Effective Reporting Tools</a:t>
            </a:r>
          </a:p>
        </p:txBody>
      </p:sp>
      <p:pic>
        <p:nvPicPr>
          <p:cNvPr id="5" name="Picture 2"/>
          <p:cNvPicPr>
            <a:picLocks noGrp="1" noChangeAspect="1" noChangeArrowheads="1"/>
          </p:cNvPicPr>
          <p:nvPr>
            <p:ph idx="1"/>
          </p:nvPr>
        </p:nvPicPr>
        <p:blipFill>
          <a:blip r:embed="rId3"/>
          <a:stretch>
            <a:fillRect/>
          </a:stretch>
        </p:blipFill>
        <p:spPr bwMode="auto">
          <a:xfrm>
            <a:off x="211833" y="1323975"/>
            <a:ext cx="4571668" cy="475615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3461746" y="1142999"/>
            <a:ext cx="5606842" cy="2197345"/>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1" name="Picture 3"/>
          <p:cNvPicPr>
            <a:picLocks noChangeAspect="1" noChangeArrowheads="1"/>
          </p:cNvPicPr>
          <p:nvPr/>
        </p:nvPicPr>
        <p:blipFill>
          <a:blip r:embed="rId5" cstate="email">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5326654" y="2870549"/>
            <a:ext cx="3848900" cy="398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3238500" y="1905000"/>
            <a:ext cx="838200" cy="3366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5400000">
            <a:off x="6683317" y="2841564"/>
            <a:ext cx="838200" cy="3366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07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Traditional Approaches and Tools</a:t>
            </a:r>
            <a:endParaRPr lang="en-US" dirty="0"/>
          </a:p>
        </p:txBody>
      </p:sp>
    </p:spTree>
    <p:extLst>
      <p:ext uri="{BB962C8B-B14F-4D97-AF65-F5344CB8AC3E}">
        <p14:creationId xmlns:p14="http://schemas.microsoft.com/office/powerpoint/2010/main" val="665252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a:t>
            </a:r>
            <a:r>
              <a:rPr lang="en-US" b="1" dirty="0" smtClean="0"/>
              <a:t>WE</a:t>
            </a:r>
            <a:r>
              <a:rPr lang="en-US" dirty="0" smtClean="0"/>
              <a:t> use the data?</a:t>
            </a:r>
            <a:endParaRPr lang="en-US" b="1" dirty="0"/>
          </a:p>
        </p:txBody>
      </p:sp>
      <p:sp>
        <p:nvSpPr>
          <p:cNvPr id="3" name="Text Placeholder 2"/>
          <p:cNvSpPr>
            <a:spLocks noGrp="1"/>
          </p:cNvSpPr>
          <p:nvPr>
            <p:ph idx="1"/>
          </p:nvPr>
        </p:nvSpPr>
        <p:spPr/>
        <p:txBody>
          <a:bodyPr>
            <a:normAutofit lnSpcReduction="10000"/>
          </a:bodyPr>
          <a:lstStyle/>
          <a:p>
            <a:r>
              <a:rPr lang="en-US" dirty="0" smtClean="0"/>
              <a:t>Park+ Modeling</a:t>
            </a:r>
          </a:p>
          <a:p>
            <a:pPr lvl="2"/>
            <a:r>
              <a:rPr lang="en-US" sz="2200" dirty="0" smtClean="0"/>
              <a:t>Scenario Planning Tool</a:t>
            </a:r>
          </a:p>
          <a:p>
            <a:pPr>
              <a:spcAft>
                <a:spcPts val="0"/>
              </a:spcAft>
              <a:defRPr/>
            </a:pPr>
            <a:r>
              <a:rPr lang="en-US" dirty="0" smtClean="0"/>
              <a:t>Use for Data:</a:t>
            </a:r>
            <a:endParaRPr lang="en-US" dirty="0"/>
          </a:p>
          <a:p>
            <a:pPr lvl="2"/>
            <a:r>
              <a:rPr lang="en-US" sz="2200" dirty="0" smtClean="0"/>
              <a:t>Calibrating models </a:t>
            </a:r>
            <a:br>
              <a:rPr lang="en-US" sz="2200" dirty="0" smtClean="0"/>
            </a:br>
            <a:r>
              <a:rPr lang="en-US" sz="2200" dirty="0" smtClean="0"/>
              <a:t>for communities</a:t>
            </a:r>
          </a:p>
          <a:p>
            <a:pPr lvl="2"/>
            <a:r>
              <a:rPr lang="en-US" sz="2200" dirty="0" smtClean="0"/>
              <a:t>Evaluating event </a:t>
            </a:r>
            <a:br>
              <a:rPr lang="en-US" sz="2200" dirty="0" smtClean="0"/>
            </a:br>
            <a:r>
              <a:rPr lang="en-US" sz="2200" dirty="0" smtClean="0"/>
              <a:t>scenarios</a:t>
            </a:r>
          </a:p>
          <a:p>
            <a:pPr lvl="2"/>
            <a:r>
              <a:rPr lang="en-US" sz="2200" dirty="0" smtClean="0"/>
              <a:t>Defining new </a:t>
            </a:r>
            <a:br>
              <a:rPr lang="en-US" sz="2200" dirty="0" smtClean="0"/>
            </a:br>
            <a:r>
              <a:rPr lang="en-US" sz="2200" dirty="0" smtClean="0"/>
              <a:t>demand</a:t>
            </a:r>
            <a:br>
              <a:rPr lang="en-US" sz="2200" dirty="0" smtClean="0"/>
            </a:br>
            <a:r>
              <a:rPr lang="en-US" sz="2200" dirty="0" smtClean="0"/>
              <a:t>projections</a:t>
            </a:r>
          </a:p>
          <a:p>
            <a:pPr lvl="2"/>
            <a:r>
              <a:rPr lang="en-US" sz="2200" dirty="0" smtClean="0"/>
              <a:t>Maintaining and </a:t>
            </a:r>
            <a:br>
              <a:rPr lang="en-US" sz="2200" dirty="0" smtClean="0"/>
            </a:br>
            <a:r>
              <a:rPr lang="en-US" sz="2200" dirty="0" smtClean="0"/>
              <a:t>updating</a:t>
            </a:r>
            <a:br>
              <a:rPr lang="en-US" sz="2200" dirty="0" smtClean="0"/>
            </a:br>
            <a:r>
              <a:rPr lang="en-US" sz="2200" dirty="0" smtClean="0"/>
              <a:t>models</a:t>
            </a:r>
            <a:endParaRPr lang="en-US" sz="2200"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11834" y="3691467"/>
            <a:ext cx="5214463" cy="309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05828" y="1744134"/>
            <a:ext cx="4520470" cy="2088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58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43000"/>
          </a:xfrm>
        </p:spPr>
        <p:txBody>
          <a:bodyPr/>
          <a:lstStyle/>
          <a:p>
            <a:r>
              <a:rPr lang="en-US" dirty="0" smtClean="0"/>
              <a:t>Final Pilot Results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Each test presented a unique challenge…</a:t>
            </a:r>
            <a:br>
              <a:rPr lang="en-US" dirty="0" smtClean="0"/>
            </a:br>
            <a:r>
              <a:rPr lang="en-US" dirty="0" smtClean="0"/>
              <a:t>with an equally unique solution</a:t>
            </a:r>
          </a:p>
          <a:p>
            <a:r>
              <a:rPr lang="en-US" dirty="0" smtClean="0"/>
              <a:t>Staff power estimates showed a reduction </a:t>
            </a:r>
            <a:br>
              <a:rPr lang="en-US" dirty="0" smtClean="0"/>
            </a:br>
            <a:r>
              <a:rPr lang="en-US" dirty="0" smtClean="0"/>
              <a:t>of up to 50% for most efforts</a:t>
            </a:r>
          </a:p>
          <a:p>
            <a:pPr lvl="2"/>
            <a:r>
              <a:rPr lang="en-US" sz="2600" dirty="0" smtClean="0"/>
              <a:t>Meaning more data can be collected in the </a:t>
            </a:r>
            <a:br>
              <a:rPr lang="en-US" sz="2600" dirty="0" smtClean="0"/>
            </a:br>
            <a:r>
              <a:rPr lang="en-US" sz="2600" dirty="0" smtClean="0"/>
              <a:t>same time and budget as previous efforts</a:t>
            </a:r>
          </a:p>
          <a:p>
            <a:r>
              <a:rPr lang="en-US" dirty="0" smtClean="0"/>
              <a:t>Data accuracy was within acceptable </a:t>
            </a:r>
            <a:br>
              <a:rPr lang="en-US" dirty="0" smtClean="0"/>
            </a:br>
            <a:r>
              <a:rPr lang="en-US" dirty="0" smtClean="0"/>
              <a:t>levels for our purposes</a:t>
            </a:r>
          </a:p>
          <a:p>
            <a:r>
              <a:rPr lang="en-US" dirty="0" smtClean="0"/>
              <a:t>We are the proud owners of an </a:t>
            </a:r>
            <a:br>
              <a:rPr lang="en-US" dirty="0" smtClean="0"/>
            </a:br>
            <a:r>
              <a:rPr lang="en-US" dirty="0" smtClean="0"/>
              <a:t>LPR unit that finds itself all over </a:t>
            </a:r>
            <a:br>
              <a:rPr lang="en-US" dirty="0" smtClean="0"/>
            </a:br>
            <a:r>
              <a:rPr lang="en-US" dirty="0" smtClean="0"/>
              <a:t>the country…</a:t>
            </a:r>
            <a:endParaRPr lang="en-US" dirty="0"/>
          </a:p>
        </p:txBody>
      </p:sp>
    </p:spTree>
    <p:extLst>
      <p:ext uri="{BB962C8B-B14F-4D97-AF65-F5344CB8AC3E}">
        <p14:creationId xmlns:p14="http://schemas.microsoft.com/office/powerpoint/2010/main" val="271728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br>
              <a:rPr lang="en-US" dirty="0" smtClean="0"/>
            </a:br>
            <a:r>
              <a:rPr lang="en-US" dirty="0" smtClean="0"/>
              <a:t>Applications</a:t>
            </a:r>
            <a:endParaRPr lang="en-US" dirty="0"/>
          </a:p>
        </p:txBody>
      </p:sp>
    </p:spTree>
    <p:extLst>
      <p:ext uri="{BB962C8B-B14F-4D97-AF65-F5344CB8AC3E}">
        <p14:creationId xmlns:p14="http://schemas.microsoft.com/office/powerpoint/2010/main" val="13789647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Asheville, NC</a:t>
            </a:r>
            <a:endParaRPr lang="en-US" dirty="0"/>
          </a:p>
        </p:txBody>
      </p:sp>
      <p:pic>
        <p:nvPicPr>
          <p:cNvPr id="7" name="Picture 3"/>
          <p:cNvPicPr>
            <a:picLocks noGrp="1" noChangeAspect="1" noChangeArrowheads="1"/>
          </p:cNvPicPr>
          <p:nvPr>
            <p:ph sz="half" idx="2"/>
          </p:nvPr>
        </p:nvPicPr>
        <p:blipFill>
          <a:blip r:embed="rId3" cstate="email">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4384757" y="1441554"/>
            <a:ext cx="4522176" cy="468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quarter" idx="13"/>
          </p:nvPr>
        </p:nvSpPr>
        <p:spPr/>
        <p:txBody>
          <a:bodyPr/>
          <a:lstStyle/>
          <a:p>
            <a:r>
              <a:rPr lang="en-US" dirty="0" smtClean="0"/>
              <a:t>~15,000 parking spaces</a:t>
            </a:r>
          </a:p>
          <a:p>
            <a:r>
              <a:rPr lang="en-US" dirty="0" smtClean="0"/>
              <a:t>Collection of on-street and off-street occupancy</a:t>
            </a:r>
          </a:p>
          <a:p>
            <a:r>
              <a:rPr lang="en-US" dirty="0" smtClean="0"/>
              <a:t>Comparison of demand collections from 2007, 2010, and 2014</a:t>
            </a:r>
          </a:p>
        </p:txBody>
      </p:sp>
    </p:spTree>
    <p:extLst>
      <p:ext uri="{BB962C8B-B14F-4D97-AF65-F5344CB8AC3E}">
        <p14:creationId xmlns:p14="http://schemas.microsoft.com/office/powerpoint/2010/main" val="752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Atlanta, GA</a:t>
            </a:r>
            <a:endParaRPr lang="en-US" dirty="0"/>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4840540" y="1397000"/>
            <a:ext cx="3653920" cy="4729163"/>
          </a:xfrm>
        </p:spPr>
      </p:pic>
      <p:sp>
        <p:nvSpPr>
          <p:cNvPr id="5" name="Content Placeholder 4"/>
          <p:cNvSpPr>
            <a:spLocks noGrp="1"/>
          </p:cNvSpPr>
          <p:nvPr>
            <p:ph sz="quarter" idx="13"/>
          </p:nvPr>
        </p:nvSpPr>
        <p:spPr/>
        <p:txBody>
          <a:bodyPr>
            <a:normAutofit/>
          </a:bodyPr>
          <a:lstStyle/>
          <a:p>
            <a:r>
              <a:rPr lang="en-US" dirty="0" smtClean="0"/>
              <a:t>Update of previous occupancy study from 2008</a:t>
            </a:r>
          </a:p>
          <a:p>
            <a:r>
              <a:rPr lang="en-US" dirty="0" smtClean="0"/>
              <a:t>Collected parking data at 30+ parking facilities over a 3 day span</a:t>
            </a:r>
          </a:p>
          <a:p>
            <a:r>
              <a:rPr lang="en-US" dirty="0" smtClean="0"/>
              <a:t>Determine average and overall peaks</a:t>
            </a:r>
          </a:p>
          <a:p>
            <a:pPr marL="0" indent="0">
              <a:buNone/>
            </a:pPr>
            <a:endParaRPr lang="en-US" dirty="0"/>
          </a:p>
        </p:txBody>
      </p:sp>
    </p:spTree>
    <p:extLst>
      <p:ext uri="{BB962C8B-B14F-4D97-AF65-F5344CB8AC3E}">
        <p14:creationId xmlns:p14="http://schemas.microsoft.com/office/powerpoint/2010/main" val="33165816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Miami, FL</a:t>
            </a:r>
            <a:endParaRPr lang="en-US" dirty="0"/>
          </a:p>
        </p:txBody>
      </p:sp>
      <p:pic>
        <p:nvPicPr>
          <p:cNvPr id="8" name="Content Placeholder 7"/>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4840540" y="1397000"/>
            <a:ext cx="3653920" cy="4729163"/>
          </a:xfrm>
        </p:spPr>
      </p:pic>
      <p:sp>
        <p:nvSpPr>
          <p:cNvPr id="5" name="Content Placeholder 4"/>
          <p:cNvSpPr>
            <a:spLocks noGrp="1"/>
          </p:cNvSpPr>
          <p:nvPr>
            <p:ph sz="quarter" idx="13"/>
          </p:nvPr>
        </p:nvSpPr>
        <p:spPr/>
        <p:txBody>
          <a:bodyPr>
            <a:normAutofit lnSpcReduction="10000"/>
          </a:bodyPr>
          <a:lstStyle/>
          <a:p>
            <a:r>
              <a:rPr lang="en-US" dirty="0" smtClean="0"/>
              <a:t>Hourly on-street occupancy data collection in support of performance-based pricing evaluations</a:t>
            </a:r>
          </a:p>
          <a:p>
            <a:r>
              <a:rPr lang="en-US" dirty="0" smtClean="0"/>
              <a:t>Data collected allowed the project team to determine user characteristics and derive policy recommendations</a:t>
            </a:r>
            <a:endParaRPr lang="en-US" dirty="0"/>
          </a:p>
        </p:txBody>
      </p:sp>
    </p:spTree>
    <p:extLst>
      <p:ext uri="{BB962C8B-B14F-4D97-AF65-F5344CB8AC3E}">
        <p14:creationId xmlns:p14="http://schemas.microsoft.com/office/powerpoint/2010/main" val="1095676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Denver, CO</a:t>
            </a:r>
            <a:endParaRPr lang="en-US" dirty="0"/>
          </a:p>
        </p:txBody>
      </p:sp>
      <p:pic>
        <p:nvPicPr>
          <p:cNvPr id="6" name="Content Placeholder 5"/>
          <p:cNvPicPr>
            <a:picLocks noGrp="1" noChangeAspect="1"/>
          </p:cNvPicPr>
          <p:nvPr>
            <p:ph sz="half" idx="2"/>
          </p:nvPr>
        </p:nvPicPr>
        <p:blipFill>
          <a:blip r:embed="rId2"/>
          <a:stretch>
            <a:fillRect/>
          </a:stretch>
        </p:blipFill>
        <p:spPr>
          <a:xfrm>
            <a:off x="4657873" y="1397000"/>
            <a:ext cx="4019254" cy="4729163"/>
          </a:xfrm>
          <a:prstGeom prst="rect">
            <a:avLst/>
          </a:prstGeom>
        </p:spPr>
      </p:pic>
      <p:sp>
        <p:nvSpPr>
          <p:cNvPr id="5" name="Content Placeholder 4"/>
          <p:cNvSpPr>
            <a:spLocks noGrp="1"/>
          </p:cNvSpPr>
          <p:nvPr>
            <p:ph sz="quarter" idx="13"/>
          </p:nvPr>
        </p:nvSpPr>
        <p:spPr/>
        <p:txBody>
          <a:bodyPr/>
          <a:lstStyle/>
          <a:p>
            <a:r>
              <a:rPr lang="en-US" dirty="0" smtClean="0"/>
              <a:t>Evaluate parking behavioral characteristics in Prospect Park neighborhood</a:t>
            </a:r>
          </a:p>
          <a:p>
            <a:r>
              <a:rPr lang="en-US" dirty="0" smtClean="0"/>
              <a:t>Occupancy, duration, movement, and appropriate usage</a:t>
            </a:r>
            <a:endParaRPr lang="en-US" dirty="0"/>
          </a:p>
        </p:txBody>
      </p:sp>
    </p:spTree>
    <p:extLst>
      <p:ext uri="{BB962C8B-B14F-4D97-AF65-F5344CB8AC3E}">
        <p14:creationId xmlns:p14="http://schemas.microsoft.com/office/powerpoint/2010/main" val="2026368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Using Geospatial Analysis to Improve Studies</a:t>
            </a:r>
            <a:endParaRPr lang="en-US" dirty="0"/>
          </a:p>
        </p:txBody>
      </p:sp>
    </p:spTree>
    <p:extLst>
      <p:ext uri="{BB962C8B-B14F-4D97-AF65-F5344CB8AC3E}">
        <p14:creationId xmlns:p14="http://schemas.microsoft.com/office/powerpoint/2010/main" val="25315603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0959" y="1440625"/>
            <a:ext cx="9167227" cy="5933564"/>
          </a:xfrm>
        </p:spPr>
      </p:pic>
      <p:sp>
        <p:nvSpPr>
          <p:cNvPr id="5" name="Title 4"/>
          <p:cNvSpPr>
            <a:spLocks noGrp="1"/>
          </p:cNvSpPr>
          <p:nvPr>
            <p:ph type="title"/>
          </p:nvPr>
        </p:nvSpPr>
        <p:spPr/>
        <p:txBody>
          <a:bodyPr/>
          <a:lstStyle/>
          <a:p>
            <a:r>
              <a:rPr lang="en-US" dirty="0" smtClean="0"/>
              <a:t>Enhancing the Process</a:t>
            </a:r>
            <a:endParaRPr lang="en-US" dirty="0"/>
          </a:p>
        </p:txBody>
      </p:sp>
      <p:pic>
        <p:nvPicPr>
          <p:cNvPr id="7"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77" y="1442454"/>
            <a:ext cx="9167227" cy="5931735"/>
          </a:xfrm>
          <a:prstGeom prst="rect">
            <a:avLst/>
          </a:prstGeom>
        </p:spPr>
      </p:pic>
      <p:pic>
        <p:nvPicPr>
          <p:cNvPr id="8" name="Picture 7"/>
          <p:cNvPicPr>
            <a:picLocks noChangeAspect="1"/>
          </p:cNvPicPr>
          <p:nvPr/>
        </p:nvPicPr>
        <p:blipFill>
          <a:blip r:embed="rId4"/>
          <a:stretch>
            <a:fillRect/>
          </a:stretch>
        </p:blipFill>
        <p:spPr>
          <a:xfrm>
            <a:off x="2856345" y="2062274"/>
            <a:ext cx="3647619" cy="4247619"/>
          </a:xfrm>
          <a:prstGeom prst="rect">
            <a:avLst/>
          </a:prstGeom>
        </p:spPr>
      </p:pic>
      <p:pic>
        <p:nvPicPr>
          <p:cNvPr id="9" name="Content Placeholder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78" y="1440625"/>
            <a:ext cx="9167226" cy="5931735"/>
          </a:xfrm>
          <a:prstGeom prst="rect">
            <a:avLst/>
          </a:prstGeom>
        </p:spPr>
      </p:pic>
      <p:pic>
        <p:nvPicPr>
          <p:cNvPr id="1026" name="Picture 2" descr="C:\Users\BRETT~1.WOO\AppData\Local\Temp\SNAGHTMLa9cce5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6345" y="2139080"/>
            <a:ext cx="3648075" cy="4248151"/>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478" y="1436337"/>
            <a:ext cx="9167226" cy="5931734"/>
          </a:xfrm>
          <a:prstGeom prst="rect">
            <a:avLst/>
          </a:prstGeom>
        </p:spPr>
      </p:pic>
      <p:pic>
        <p:nvPicPr>
          <p:cNvPr id="12" name="Content Placeholder 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0" y="1432048"/>
            <a:ext cx="9167225" cy="5931734"/>
          </a:xfrm>
          <a:prstGeom prst="rect">
            <a:avLst/>
          </a:prstGeom>
        </p:spPr>
      </p:pic>
      <p:pic>
        <p:nvPicPr>
          <p:cNvPr id="1028" name="Picture 4" descr="C:\Users\BRETT~1.WOO\AppData\Local\Temp\SNAGHTMLa9f719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4675" y="3625543"/>
            <a:ext cx="6029325" cy="2600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BRETT~1.WOO\AppData\Local\Temp\SNAGHTMLaa7cae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3500" y="1738158"/>
            <a:ext cx="3562350" cy="4895850"/>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3"/>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0957" y="1436338"/>
            <a:ext cx="9167225" cy="5931733"/>
          </a:xfrm>
          <a:prstGeom prst="rect">
            <a:avLst/>
          </a:prstGeom>
        </p:spPr>
      </p:pic>
      <p:pic>
        <p:nvPicPr>
          <p:cNvPr id="10" name="Picture 9"/>
          <p:cNvPicPr>
            <a:picLocks noChangeAspect="1"/>
          </p:cNvPicPr>
          <p:nvPr/>
        </p:nvPicPr>
        <p:blipFill>
          <a:blip r:embed="rId12"/>
          <a:stretch>
            <a:fillRect/>
          </a:stretch>
        </p:blipFill>
        <p:spPr>
          <a:xfrm>
            <a:off x="3342767" y="3300269"/>
            <a:ext cx="5745747" cy="2659427"/>
          </a:xfrm>
          <a:prstGeom prst="rect">
            <a:avLst/>
          </a:prstGeom>
        </p:spPr>
      </p:pic>
      <p:pic>
        <p:nvPicPr>
          <p:cNvPr id="18" name="Content Placeholder 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0959" y="1432048"/>
            <a:ext cx="9167223" cy="5931733"/>
          </a:xfrm>
          <a:prstGeom prst="rect">
            <a:avLst/>
          </a:prstGeom>
        </p:spPr>
      </p:pic>
      <p:pic>
        <p:nvPicPr>
          <p:cNvPr id="13" name="Picture 12"/>
          <p:cNvPicPr>
            <a:picLocks noChangeAspect="1"/>
          </p:cNvPicPr>
          <p:nvPr/>
        </p:nvPicPr>
        <p:blipFill>
          <a:blip r:embed="rId14"/>
          <a:stretch>
            <a:fillRect/>
          </a:stretch>
        </p:blipFill>
        <p:spPr>
          <a:xfrm>
            <a:off x="5382272" y="2338232"/>
            <a:ext cx="3561905" cy="4895238"/>
          </a:xfrm>
          <a:prstGeom prst="rect">
            <a:avLst/>
          </a:prstGeom>
        </p:spPr>
      </p:pic>
      <p:pic>
        <p:nvPicPr>
          <p:cNvPr id="14" name="Picture 13"/>
          <p:cNvPicPr>
            <a:picLocks noChangeAspect="1"/>
          </p:cNvPicPr>
          <p:nvPr/>
        </p:nvPicPr>
        <p:blipFill>
          <a:blip r:embed="rId15"/>
          <a:stretch>
            <a:fillRect/>
          </a:stretch>
        </p:blipFill>
        <p:spPr>
          <a:xfrm>
            <a:off x="2313526" y="2648993"/>
            <a:ext cx="6630651" cy="3069006"/>
          </a:xfrm>
          <a:prstGeom prst="rect">
            <a:avLst/>
          </a:prstGeom>
        </p:spPr>
      </p:pic>
      <p:pic>
        <p:nvPicPr>
          <p:cNvPr id="16" name="Picture 15"/>
          <p:cNvPicPr>
            <a:picLocks noChangeAspect="1"/>
          </p:cNvPicPr>
          <p:nvPr/>
        </p:nvPicPr>
        <p:blipFill>
          <a:blip r:embed="rId16"/>
          <a:stretch>
            <a:fillRect/>
          </a:stretch>
        </p:blipFill>
        <p:spPr>
          <a:xfrm>
            <a:off x="3657716" y="2227045"/>
            <a:ext cx="3561905" cy="4895238"/>
          </a:xfrm>
          <a:prstGeom prst="rect">
            <a:avLst/>
          </a:prstGeom>
        </p:spPr>
      </p:pic>
      <p:pic>
        <p:nvPicPr>
          <p:cNvPr id="21" name="Content Placeholder 3"/>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1" y="1436339"/>
            <a:ext cx="9167223" cy="5931732"/>
          </a:xfrm>
          <a:prstGeom prst="rect">
            <a:avLst/>
          </a:prstGeom>
        </p:spPr>
      </p:pic>
      <p:pic>
        <p:nvPicPr>
          <p:cNvPr id="17" name="Picture 16"/>
          <p:cNvPicPr>
            <a:picLocks noChangeAspect="1"/>
          </p:cNvPicPr>
          <p:nvPr/>
        </p:nvPicPr>
        <p:blipFill>
          <a:blip r:embed="rId18"/>
          <a:stretch>
            <a:fillRect/>
          </a:stretch>
        </p:blipFill>
        <p:spPr>
          <a:xfrm>
            <a:off x="1790633" y="2758096"/>
            <a:ext cx="7183278" cy="3324790"/>
          </a:xfrm>
          <a:prstGeom prst="rect">
            <a:avLst/>
          </a:prstGeom>
        </p:spPr>
      </p:pic>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3543" y="2457068"/>
            <a:ext cx="3571875" cy="2886075"/>
          </a:xfrm>
          <a:prstGeom prst="rect">
            <a:avLst/>
          </a:prstGeom>
        </p:spPr>
      </p:pic>
      <p:pic>
        <p:nvPicPr>
          <p:cNvPr id="20" name="Picture 19"/>
          <p:cNvPicPr>
            <a:picLocks noChangeAspect="1"/>
          </p:cNvPicPr>
          <p:nvPr/>
        </p:nvPicPr>
        <p:blipFill>
          <a:blip r:embed="rId20"/>
          <a:stretch>
            <a:fillRect/>
          </a:stretch>
        </p:blipFill>
        <p:spPr>
          <a:xfrm>
            <a:off x="3212574" y="1774095"/>
            <a:ext cx="5474226" cy="4735373"/>
          </a:xfrm>
          <a:prstGeom prst="rect">
            <a:avLst/>
          </a:prstGeom>
        </p:spPr>
      </p:pic>
    </p:spTree>
    <p:extLst>
      <p:ext uri="{BB962C8B-B14F-4D97-AF65-F5344CB8AC3E}">
        <p14:creationId xmlns:p14="http://schemas.microsoft.com/office/powerpoint/2010/main" val="282827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28"/>
                                        </p:tgtEl>
                                      </p:cBhvr>
                                    </p:animEffect>
                                    <p:set>
                                      <p:cBhvr>
                                        <p:cTn id="47" dur="1" fill="hold">
                                          <p:stCondLst>
                                            <p:cond delay="499"/>
                                          </p:stCondLst>
                                        </p:cTn>
                                        <p:tgtEl>
                                          <p:spTgt spid="1028"/>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030"/>
                                        </p:tgtEl>
                                        <p:attrNameLst>
                                          <p:attrName>style.visibility</p:attrName>
                                        </p:attrNameLst>
                                      </p:cBhvr>
                                      <p:to>
                                        <p:strVal val="visible"/>
                                      </p:to>
                                    </p:set>
                                    <p:animEffect transition="in" filter="fade">
                                      <p:cBhvr>
                                        <p:cTn id="50" dur="500"/>
                                        <p:tgtEl>
                                          <p:spTgt spid="103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500"/>
                                        <p:tgtEl>
                                          <p:spTgt spid="1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500"/>
                                        <p:tgtEl>
                                          <p:spTgt spid="1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fade">
                                      <p:cBhvr>
                                        <p:cTn id="1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the Technology for Everyone</a:t>
            </a:r>
            <a:endParaRPr lang="en-US" dirty="0"/>
          </a:p>
        </p:txBody>
      </p:sp>
    </p:spTree>
    <p:extLst>
      <p:ext uri="{BB962C8B-B14F-4D97-AF65-F5344CB8AC3E}">
        <p14:creationId xmlns:p14="http://schemas.microsoft.com/office/powerpoint/2010/main" val="3725026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3267" y="1417638"/>
            <a:ext cx="3328684" cy="4602162"/>
          </a:xfrm>
        </p:spPr>
        <p:txBody>
          <a:bodyPr>
            <a:normAutofit/>
          </a:bodyPr>
          <a:lstStyle/>
          <a:p>
            <a:pPr lvl="1"/>
            <a:r>
              <a:rPr lang="en-US" dirty="0" smtClean="0"/>
              <a:t>Manual data collection</a:t>
            </a:r>
          </a:p>
          <a:p>
            <a:pPr lvl="1"/>
            <a:r>
              <a:rPr lang="en-US" dirty="0" smtClean="0"/>
              <a:t>Video data collection</a:t>
            </a:r>
          </a:p>
          <a:p>
            <a:pPr lvl="1"/>
            <a:r>
              <a:rPr lang="en-US" dirty="0" smtClean="0"/>
              <a:t>Counters and sensors</a:t>
            </a:r>
          </a:p>
          <a:p>
            <a:pPr lvl="1"/>
            <a:r>
              <a:rPr lang="en-US" dirty="0" smtClean="0"/>
              <a:t>Revenue   control equipment</a:t>
            </a:r>
          </a:p>
          <a:p>
            <a:pPr lvl="1"/>
            <a:r>
              <a:rPr lang="en-US" dirty="0" smtClean="0"/>
              <a:t>Advanced approaches</a:t>
            </a:r>
            <a:endParaRPr lang="en-US" dirty="0"/>
          </a:p>
        </p:txBody>
      </p:sp>
      <p:sp>
        <p:nvSpPr>
          <p:cNvPr id="2" name="Title 1"/>
          <p:cNvSpPr>
            <a:spLocks noGrp="1"/>
          </p:cNvSpPr>
          <p:nvPr>
            <p:ph type="title"/>
          </p:nvPr>
        </p:nvSpPr>
        <p:spPr/>
        <p:txBody>
          <a:bodyPr/>
          <a:lstStyle/>
          <a:p>
            <a:r>
              <a:rPr lang="en-US" dirty="0" smtClean="0">
                <a:solidFill>
                  <a:schemeClr val="tx1"/>
                </a:solidFill>
                <a:latin typeface="Arial Black" panose="020B0A04020102020204" pitchFamily="34" charset="0"/>
              </a:rPr>
              <a:t>Traditional Approaches to Data Collection</a:t>
            </a:r>
            <a:endParaRPr lang="en-US" dirty="0">
              <a:solidFill>
                <a:schemeClr val="tx1"/>
              </a:solidFill>
              <a:latin typeface="Arial Black" panose="020B0A04020102020204" pitchFamily="34" charset="0"/>
            </a:endParaRPr>
          </a:p>
        </p:txBody>
      </p:sp>
      <p:pic>
        <p:nvPicPr>
          <p:cNvPr id="8" name="Content Placeholder 5"/>
          <p:cNvPicPr>
            <a:picLocks noGrp="1" noChangeAspect="1"/>
          </p:cNvPicPr>
          <p:nvPr>
            <p:ph sz="quarter" idx="4294967295"/>
          </p:nvPr>
        </p:nvPicPr>
        <p:blipFill rotWithShape="1">
          <a:blip r:embed="rId2" cstate="email">
            <a:extLst>
              <a:ext uri="{28A0092B-C50C-407E-A947-70E740481C1C}">
                <a14:useLocalDpi xmlns:a14="http://schemas.microsoft.com/office/drawing/2010/main" val="0"/>
              </a:ext>
            </a:extLst>
          </a:blip>
          <a:srcRect l="49293"/>
          <a:stretch/>
        </p:blipFill>
        <p:spPr>
          <a:xfrm>
            <a:off x="0" y="1417638"/>
            <a:ext cx="3241675" cy="4686300"/>
          </a:xfrm>
        </p:spPr>
      </p:pic>
      <p:pic>
        <p:nvPicPr>
          <p:cNvPr id="9" name="Picture 8"/>
          <p:cNvPicPr>
            <a:picLocks noChangeAspect="1"/>
          </p:cNvPicPr>
          <p:nvPr/>
        </p:nvPicPr>
        <p:blipFill>
          <a:blip r:embed="rId3"/>
          <a:stretch>
            <a:fillRect/>
          </a:stretch>
        </p:blipFill>
        <p:spPr>
          <a:xfrm>
            <a:off x="250087" y="1778000"/>
            <a:ext cx="4618246" cy="3630322"/>
          </a:xfrm>
          <a:prstGeom prst="rect">
            <a:avLst/>
          </a:prstGeom>
        </p:spPr>
      </p:pic>
      <p:pic>
        <p:nvPicPr>
          <p:cNvPr id="11" name="Picture 10"/>
          <p:cNvPicPr>
            <a:picLocks noChangeAspect="1"/>
          </p:cNvPicPr>
          <p:nvPr/>
        </p:nvPicPr>
        <p:blipFill>
          <a:blip r:embed="rId4"/>
          <a:stretch>
            <a:fillRect/>
          </a:stretch>
        </p:blipFill>
        <p:spPr>
          <a:xfrm>
            <a:off x="250087" y="1277160"/>
            <a:ext cx="4618246" cy="2597763"/>
          </a:xfrm>
          <a:prstGeom prst="rect">
            <a:avLst/>
          </a:prstGeom>
        </p:spPr>
      </p:pic>
      <p:pic>
        <p:nvPicPr>
          <p:cNvPr id="12" name="Picture 8"/>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6416"/>
          <a:stretch/>
        </p:blipFill>
        <p:spPr bwMode="auto">
          <a:xfrm>
            <a:off x="1355071" y="1297672"/>
            <a:ext cx="2402241" cy="24521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6"/>
          <a:stretch>
            <a:fillRect/>
          </a:stretch>
        </p:blipFill>
        <p:spPr>
          <a:xfrm>
            <a:off x="213438" y="3874924"/>
            <a:ext cx="4671287" cy="2328566"/>
          </a:xfrm>
          <a:prstGeom prst="rect">
            <a:avLst/>
          </a:prstGeom>
        </p:spPr>
      </p:pic>
      <p:pic>
        <p:nvPicPr>
          <p:cNvPr id="13" name="Picture 1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667355" y="3704471"/>
            <a:ext cx="1777671" cy="266947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8"/>
          <a:stretch>
            <a:fillRect/>
          </a:stretch>
        </p:blipFill>
        <p:spPr>
          <a:xfrm>
            <a:off x="611118" y="1655198"/>
            <a:ext cx="3875925" cy="3875925"/>
          </a:xfrm>
          <a:prstGeom prst="rect">
            <a:avLst/>
          </a:prstGeom>
        </p:spPr>
      </p:pic>
      <p:pic>
        <p:nvPicPr>
          <p:cNvPr id="16" name="Picture 15"/>
          <p:cNvPicPr>
            <a:picLocks noChangeAspect="1"/>
          </p:cNvPicPr>
          <p:nvPr/>
        </p:nvPicPr>
        <p:blipFill>
          <a:blip r:embed="rId9"/>
          <a:stretch>
            <a:fillRect/>
          </a:stretch>
        </p:blipFill>
        <p:spPr>
          <a:xfrm>
            <a:off x="444893" y="2304441"/>
            <a:ext cx="4208374" cy="2800060"/>
          </a:xfrm>
          <a:prstGeom prst="rect">
            <a:avLst/>
          </a:prstGeom>
        </p:spPr>
      </p:pic>
    </p:spTree>
    <p:extLst>
      <p:ext uri="{BB962C8B-B14F-4D97-AF65-F5344CB8AC3E}">
        <p14:creationId xmlns:p14="http://schemas.microsoft.com/office/powerpoint/2010/main" val="40974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500"/>
                                        <p:tgtEl>
                                          <p:spTgt spid="3">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3">
                                            <p:txEl>
                                              <p:pRg st="4" end="4"/>
                                            </p:txEl>
                                          </p:spTgt>
                                        </p:tgtEl>
                                        <p:attrNameLst>
                                          <p:attrName>style.visibility</p:attrName>
                                        </p:attrNameLst>
                                      </p:cBhvr>
                                      <p:to>
                                        <p:strVal val="visible"/>
                                      </p:to>
                                    </p:set>
                                    <p:animEffect transition="in" filter="fade">
                                      <p:cBhvr>
                                        <p:cTn id="63" dur="500"/>
                                        <p:tgtEl>
                                          <p:spTgt spid="3">
                                            <p:txEl>
                                              <p:pRg st="4" end="4"/>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300" dirty="0" smtClean="0"/>
              <a:t>How Can Everyone Use </a:t>
            </a:r>
            <a:br>
              <a:rPr lang="en-US" sz="3300" dirty="0" smtClean="0"/>
            </a:br>
            <a:r>
              <a:rPr lang="en-US" sz="3300" dirty="0" smtClean="0"/>
              <a:t>LPR for Data Collection</a:t>
            </a:r>
            <a:endParaRPr lang="en-US" sz="3300" dirty="0"/>
          </a:p>
        </p:txBody>
      </p:sp>
      <p:sp>
        <p:nvSpPr>
          <p:cNvPr id="4" name="Content Placeholder 3"/>
          <p:cNvSpPr>
            <a:spLocks noGrp="1"/>
          </p:cNvSpPr>
          <p:nvPr>
            <p:ph idx="1"/>
          </p:nvPr>
        </p:nvSpPr>
        <p:spPr>
          <a:xfrm>
            <a:off x="457200" y="1520711"/>
            <a:ext cx="8229600" cy="4756264"/>
          </a:xfrm>
        </p:spPr>
        <p:txBody>
          <a:bodyPr>
            <a:normAutofit/>
          </a:bodyPr>
          <a:lstStyle/>
          <a:p>
            <a:pPr lvl="2"/>
            <a:r>
              <a:rPr lang="en-US" sz="2600" dirty="0" smtClean="0"/>
              <a:t>Work with your vendor to configure specific reports</a:t>
            </a:r>
          </a:p>
          <a:p>
            <a:pPr lvl="2"/>
            <a:r>
              <a:rPr lang="en-US" sz="2600" dirty="0" smtClean="0"/>
              <a:t>Identify critical data points and work to define </a:t>
            </a:r>
            <a:br>
              <a:rPr lang="en-US" sz="2600" dirty="0" smtClean="0"/>
            </a:br>
            <a:r>
              <a:rPr lang="en-US" sz="2600" dirty="0" smtClean="0"/>
              <a:t>how to report for useful analysis</a:t>
            </a:r>
          </a:p>
          <a:p>
            <a:pPr lvl="2"/>
            <a:r>
              <a:rPr lang="en-US" sz="2600" dirty="0" smtClean="0"/>
              <a:t>Determine routing and process as part of </a:t>
            </a:r>
            <a:br>
              <a:rPr lang="en-US" sz="2600" dirty="0" smtClean="0"/>
            </a:br>
            <a:r>
              <a:rPr lang="en-US" sz="2600" dirty="0" smtClean="0"/>
              <a:t>regular collection efforts</a:t>
            </a:r>
          </a:p>
          <a:p>
            <a:pPr lvl="2"/>
            <a:r>
              <a:rPr lang="en-US" sz="2600" dirty="0" smtClean="0"/>
              <a:t>Identify key data points to use as </a:t>
            </a:r>
            <a:br>
              <a:rPr lang="en-US" sz="2600" dirty="0" smtClean="0"/>
            </a:br>
            <a:r>
              <a:rPr lang="en-US" sz="2600" dirty="0" smtClean="0"/>
              <a:t>benchmarks for program evaluation</a:t>
            </a:r>
          </a:p>
          <a:p>
            <a:pPr lvl="2"/>
            <a:r>
              <a:rPr lang="en-US" sz="2600" dirty="0" smtClean="0"/>
              <a:t>Use data to manage and evolve </a:t>
            </a:r>
            <a:br>
              <a:rPr lang="en-US" sz="2600" dirty="0" smtClean="0"/>
            </a:br>
            <a:r>
              <a:rPr lang="en-US" sz="2600" dirty="0" smtClean="0"/>
              <a:t>program</a:t>
            </a:r>
          </a:p>
          <a:p>
            <a:pPr lvl="2"/>
            <a:endParaRPr lang="en-US" sz="2600" dirty="0"/>
          </a:p>
        </p:txBody>
      </p:sp>
    </p:spTree>
    <p:extLst>
      <p:ext uri="{BB962C8B-B14F-4D97-AF65-F5344CB8AC3E}">
        <p14:creationId xmlns:p14="http://schemas.microsoft.com/office/powerpoint/2010/main" val="60942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Questions?</a:t>
            </a:r>
            <a:endParaRPr lang="en-US" dirty="0"/>
          </a:p>
        </p:txBody>
      </p:sp>
      <p:sp>
        <p:nvSpPr>
          <p:cNvPr id="5" name="Subtitle 4"/>
          <p:cNvSpPr>
            <a:spLocks noGrp="1"/>
          </p:cNvSpPr>
          <p:nvPr>
            <p:ph type="subTitle" idx="1"/>
          </p:nvPr>
        </p:nvSpPr>
        <p:spPr>
          <a:xfrm>
            <a:off x="2576945" y="2276233"/>
            <a:ext cx="5675569" cy="3253030"/>
          </a:xfrm>
        </p:spPr>
        <p:txBody>
          <a:bodyPr/>
          <a:lstStyle/>
          <a:p>
            <a:r>
              <a:rPr lang="en-US" dirty="0" smtClean="0"/>
              <a:t>Brett Wood, P.E., CAPP</a:t>
            </a:r>
          </a:p>
          <a:p>
            <a:r>
              <a:rPr lang="en-US" dirty="0" smtClean="0">
                <a:hlinkClick r:id="rId2"/>
              </a:rPr>
              <a:t>brett.wood@kimley-horn.com</a:t>
            </a:r>
            <a:endParaRPr lang="en-US" dirty="0" smtClean="0"/>
          </a:p>
          <a:p>
            <a:r>
              <a:rPr lang="en-US" dirty="0" smtClean="0"/>
              <a:t>919-412-0145</a:t>
            </a:r>
          </a:p>
        </p:txBody>
      </p:sp>
    </p:spTree>
    <p:extLst>
      <p:ext uri="{BB962C8B-B14F-4D97-AF65-F5344CB8AC3E}">
        <p14:creationId xmlns:p14="http://schemas.microsoft.com/office/powerpoint/2010/main" val="3203551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Invented in the 70’s, big adoption in the 90’s</a:t>
            </a:r>
          </a:p>
          <a:p>
            <a:endParaRPr lang="en-US" dirty="0"/>
          </a:p>
        </p:txBody>
      </p:sp>
      <p:sp>
        <p:nvSpPr>
          <p:cNvPr id="2" name="Title 1"/>
          <p:cNvSpPr>
            <a:spLocks noGrp="1"/>
          </p:cNvSpPr>
          <p:nvPr>
            <p:ph type="title"/>
          </p:nvPr>
        </p:nvSpPr>
        <p:spPr/>
        <p:txBody>
          <a:bodyPr/>
          <a:lstStyle/>
          <a:p>
            <a:r>
              <a:rPr lang="en-US" smtClean="0"/>
              <a:t>Traditional LPR use: Fixed</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3659" y="1864211"/>
            <a:ext cx="3458554" cy="22019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72" y="2972437"/>
            <a:ext cx="3507613" cy="218744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3658" y="4179393"/>
            <a:ext cx="3448597" cy="2464597"/>
          </a:xfrm>
          <a:prstGeom prst="rect">
            <a:avLst/>
          </a:prstGeom>
        </p:spPr>
      </p:pic>
      <p:sp>
        <p:nvSpPr>
          <p:cNvPr id="8" name="Content Placeholder 2"/>
          <p:cNvSpPr txBox="1">
            <a:spLocks/>
          </p:cNvSpPr>
          <p:nvPr/>
        </p:nvSpPr>
        <p:spPr>
          <a:xfrm>
            <a:off x="1400783" y="1253805"/>
            <a:ext cx="6682902" cy="497170"/>
          </a:xfrm>
          <a:prstGeom prst="rect">
            <a:avLst/>
          </a:prstGeom>
        </p:spPr>
        <p:txBody>
          <a:bodyPr vert="horz" lIns="91440" tIns="45720" rIns="91440" bIns="45720" rtlCol="0">
            <a:normAutofit/>
          </a:bodyPr>
          <a:lstStyle>
            <a:lvl1pPr marL="233363" indent="-233363" algn="l" defTabSz="914400" rtl="0" eaLnBrk="1" latinLnBrk="0" hangingPunct="1">
              <a:lnSpc>
                <a:spcPct val="90000"/>
              </a:lnSpc>
              <a:spcBef>
                <a:spcPts val="1200"/>
              </a:spcBef>
              <a:spcAft>
                <a:spcPts val="1200"/>
              </a:spcAft>
              <a:buClr>
                <a:srgbClr val="002060"/>
              </a:buClr>
              <a:buFont typeface="Arial" pitchFamily="34" charset="0"/>
              <a:buChar char="•"/>
              <a:defRPr sz="2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65138" indent="-115888" algn="l" defTabSz="914400" rtl="0" eaLnBrk="1" latinLnBrk="0" hangingPunct="1">
              <a:lnSpc>
                <a:spcPct val="90000"/>
              </a:lnSpc>
              <a:spcBef>
                <a:spcPts val="600"/>
              </a:spcBef>
              <a:spcAft>
                <a:spcPts val="600"/>
              </a:spcAft>
              <a:buClr>
                <a:srgbClr val="002060"/>
              </a:buClr>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465138" indent="-115888" algn="l" defTabSz="914400" rtl="0" eaLnBrk="1" latinLnBrk="0" hangingPunct="1">
              <a:spcBef>
                <a:spcPct val="20000"/>
              </a:spcBef>
              <a:buFont typeface="Arial"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endParaRPr lang="en-US" dirty="0"/>
          </a:p>
        </p:txBody>
      </p:sp>
    </p:spTree>
    <p:extLst>
      <p:ext uri="{BB962C8B-B14F-4D97-AF65-F5344CB8AC3E}">
        <p14:creationId xmlns:p14="http://schemas.microsoft.com/office/powerpoint/2010/main" val="4034294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1272" y="-61431"/>
            <a:ext cx="8229600" cy="1023839"/>
          </a:xfrm>
        </p:spPr>
        <p:txBody>
          <a:bodyPr/>
          <a:lstStyle/>
          <a:p>
            <a:r>
              <a:rPr lang="en-US" dirty="0"/>
              <a:t>Traditional LPR use</a:t>
            </a:r>
            <a:r>
              <a:rPr lang="en-US" dirty="0" smtClean="0"/>
              <a:t>: Mobile Law</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526" y="1204046"/>
            <a:ext cx="5611091" cy="58720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98" y="4685985"/>
            <a:ext cx="2047875" cy="2143125"/>
          </a:xfrm>
          <a:prstGeom prst="rect">
            <a:avLst/>
          </a:prstGeom>
        </p:spPr>
      </p:pic>
    </p:spTree>
    <p:extLst>
      <p:ext uri="{BB962C8B-B14F-4D97-AF65-F5344CB8AC3E}">
        <p14:creationId xmlns:p14="http://schemas.microsoft.com/office/powerpoint/2010/main" val="367152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BEBA8EAE-BF5A-486C-A8C5-ECC9F3942E4B}">
                <a14:imgProps xmlns:a14="http://schemas.microsoft.com/office/drawing/2010/main">
                  <a14:imgLayer r:embed="rId3">
                    <a14:imgEffect>
                      <a14:backgroundRemoval t="0" b="100000" l="0" r="100000">
                        <a14:foregroundMark x1="25073" y1="5081" x2="80175" y2="19331"/>
                        <a14:foregroundMark x1="56560" y1="84882" x2="30029" y2="97893"/>
                      </a14:backgroundRemoval>
                    </a14:imgEffect>
                  </a14:imgLayer>
                </a14:imgProps>
              </a:ext>
              <a:ext uri="{28A0092B-C50C-407E-A947-70E740481C1C}">
                <a14:useLocalDpi xmlns:a14="http://schemas.microsoft.com/office/drawing/2010/main" val="0"/>
              </a:ext>
            </a:extLst>
          </a:blip>
          <a:stretch>
            <a:fillRect/>
          </a:stretch>
        </p:blipFill>
        <p:spPr>
          <a:xfrm>
            <a:off x="7303619" y="1986666"/>
            <a:ext cx="1387253" cy="3263888"/>
          </a:xfrm>
          <a:prstGeom prst="rect">
            <a:avLst/>
          </a:prstGeom>
        </p:spPr>
      </p:pic>
      <p:grpSp>
        <p:nvGrpSpPr>
          <p:cNvPr id="7" name="Group 6"/>
          <p:cNvGrpSpPr/>
          <p:nvPr/>
        </p:nvGrpSpPr>
        <p:grpSpPr>
          <a:xfrm>
            <a:off x="-91509" y="2058386"/>
            <a:ext cx="6813322" cy="3856031"/>
            <a:chOff x="-108446" y="1988840"/>
            <a:chExt cx="6137317" cy="3297433"/>
          </a:xfrm>
        </p:grpSpPr>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9512" y="1988840"/>
              <a:ext cx="5849359" cy="3297433"/>
            </a:xfrm>
            <a:prstGeom prst="rect">
              <a:avLst/>
            </a:prstGeom>
          </p:spPr>
        </p:pic>
        <p:sp>
          <p:nvSpPr>
            <p:cNvPr id="9" name="Teardrop 8"/>
            <p:cNvSpPr/>
            <p:nvPr/>
          </p:nvSpPr>
          <p:spPr>
            <a:xfrm rot="502987">
              <a:off x="25195" y="3033597"/>
              <a:ext cx="1705354" cy="1799165"/>
            </a:xfrm>
            <a:prstGeom prst="teardrop">
              <a:avLst>
                <a:gd name="adj" fmla="val 129483"/>
              </a:avLst>
            </a:prstGeom>
            <a:gradFill>
              <a:gsLst>
                <a:gs pos="100000">
                  <a:srgbClr val="FFC000">
                    <a:alpha val="72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5" cstate="email">
              <a:extLst>
                <a:ext uri="{BEBA8EAE-BF5A-486C-A8C5-ECC9F3942E4B}">
                  <a14:imgProps xmlns:a14="http://schemas.microsoft.com/office/drawing/2010/main">
                    <a14:imgLayer r:embed="rId6">
                      <a14:imgEffect>
                        <a14:backgroundRemoval t="17003" b="80980" l="6200" r="95000"/>
                      </a14:imgEffect>
                    </a14:imgLayer>
                  </a14:imgProps>
                </a:ext>
                <a:ext uri="{28A0092B-C50C-407E-A947-70E740481C1C}">
                  <a14:useLocalDpi xmlns:a14="http://schemas.microsoft.com/office/drawing/2010/main" val="0"/>
                </a:ext>
              </a:extLst>
            </a:blip>
            <a:stretch>
              <a:fillRect/>
            </a:stretch>
          </p:blipFill>
          <p:spPr>
            <a:xfrm rot="21269739">
              <a:off x="-108446" y="3159940"/>
              <a:ext cx="1961036" cy="1360959"/>
            </a:xfrm>
            <a:prstGeom prst="rect">
              <a:avLst/>
            </a:prstGeom>
          </p:spPr>
        </p:pic>
      </p:grpSp>
      <p:sp>
        <p:nvSpPr>
          <p:cNvPr id="12" name="Title 1"/>
          <p:cNvSpPr>
            <a:spLocks noGrp="1"/>
          </p:cNvSpPr>
          <p:nvPr>
            <p:ph type="title"/>
          </p:nvPr>
        </p:nvSpPr>
        <p:spPr>
          <a:xfrm>
            <a:off x="461272" y="-61431"/>
            <a:ext cx="8229600" cy="1023839"/>
          </a:xfrm>
        </p:spPr>
        <p:txBody>
          <a:bodyPr/>
          <a:lstStyle/>
          <a:p>
            <a:r>
              <a:rPr lang="en-US" dirty="0"/>
              <a:t>Traditional LPR use</a:t>
            </a:r>
            <a:r>
              <a:rPr lang="en-US" dirty="0" smtClean="0"/>
              <a:t>: Parking</a:t>
            </a:r>
            <a:endParaRPr lang="en-US" dirty="0"/>
          </a:p>
        </p:txBody>
      </p:sp>
    </p:spTree>
    <p:extLst>
      <p:ext uri="{BB962C8B-B14F-4D97-AF65-F5344CB8AC3E}">
        <p14:creationId xmlns:p14="http://schemas.microsoft.com/office/powerpoint/2010/main" val="419300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 … Occupancy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482" y="1604370"/>
            <a:ext cx="6982689" cy="4655127"/>
          </a:xfrm>
          <a:prstGeom prst="rect">
            <a:avLst/>
          </a:prstGeom>
        </p:spPr>
      </p:pic>
    </p:spTree>
    <p:extLst>
      <p:ext uri="{BB962C8B-B14F-4D97-AF65-F5344CB8AC3E}">
        <p14:creationId xmlns:p14="http://schemas.microsoft.com/office/powerpoint/2010/main" val="1720434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8612" y="3391024"/>
            <a:ext cx="4267200" cy="3200400"/>
          </a:xfrm>
          <a:prstGeom prst="rect">
            <a:avLst/>
          </a:prstGeom>
        </p:spPr>
      </p:pic>
      <p:sp>
        <p:nvSpPr>
          <p:cNvPr id="2" name="Title 1"/>
          <p:cNvSpPr>
            <a:spLocks noGrp="1"/>
          </p:cNvSpPr>
          <p:nvPr>
            <p:ph type="title"/>
          </p:nvPr>
        </p:nvSpPr>
        <p:spPr/>
        <p:txBody>
          <a:bodyPr/>
          <a:lstStyle/>
          <a:p>
            <a:r>
              <a:rPr lang="en-US" dirty="0" smtClean="0"/>
              <a:t>How well does LPR work?</a:t>
            </a:r>
            <a:endParaRPr lang="en-US" dirty="0"/>
          </a:p>
        </p:txBody>
      </p:sp>
      <p:sp>
        <p:nvSpPr>
          <p:cNvPr id="6" name="Rectangle 5"/>
          <p:cNvSpPr/>
          <p:nvPr/>
        </p:nvSpPr>
        <p:spPr>
          <a:xfrm>
            <a:off x="233022" y="1636698"/>
            <a:ext cx="7716023" cy="1754326"/>
          </a:xfrm>
          <a:prstGeom prst="rect">
            <a:avLst/>
          </a:prstGeom>
          <a:noFill/>
        </p:spPr>
        <p:txBody>
          <a:bodyPr wrap="square" lIns="91440" tIns="45720" rIns="91440" bIns="45720">
            <a:spAutoFit/>
          </a:bodyPr>
          <a:lstStyle/>
          <a:p>
            <a:pPr algn="ctr"/>
            <a:r>
              <a:rPr lang="en-US" sz="5400" b="1" dirty="0" smtClean="0">
                <a:ln w="12700">
                  <a:solidFill>
                    <a:srgbClr val="0070C0"/>
                  </a:solidFill>
                  <a:prstDash val="solid"/>
                </a:ln>
                <a:solidFill>
                  <a:srgbClr val="FFC000"/>
                </a:solidFill>
                <a:effectLst>
                  <a:outerShdw dist="38100" dir="2640000" algn="bl" rotWithShape="0">
                    <a:schemeClr val="accent1"/>
                  </a:outerShdw>
                </a:effectLst>
              </a:rPr>
              <a:t>“Our system will read 99% of plates.” *</a:t>
            </a:r>
            <a:endParaRPr lang="en-US" sz="5400" b="1" dirty="0">
              <a:ln w="12700">
                <a:solidFill>
                  <a:srgbClr val="0070C0"/>
                </a:solidFill>
                <a:prstDash val="solid"/>
              </a:ln>
              <a:solidFill>
                <a:srgbClr val="FFC000"/>
              </a:solidFill>
              <a:effectLst>
                <a:outerShdw dist="38100" dir="2640000" algn="bl" rotWithShape="0">
                  <a:schemeClr val="accent1"/>
                </a:outerShdw>
              </a:effectLst>
            </a:endParaRPr>
          </a:p>
        </p:txBody>
      </p:sp>
      <p:sp>
        <p:nvSpPr>
          <p:cNvPr id="7" name="TextBox 6"/>
          <p:cNvSpPr txBox="1"/>
          <p:nvPr/>
        </p:nvSpPr>
        <p:spPr>
          <a:xfrm>
            <a:off x="827850" y="-13934416"/>
            <a:ext cx="7282254" cy="13942278"/>
          </a:xfrm>
          <a:prstGeom prst="rect">
            <a:avLst/>
          </a:prstGeom>
          <a:noFill/>
        </p:spPr>
        <p:txBody>
          <a:bodyPr wrap="square" rtlCol="0">
            <a:spAutoFit/>
          </a:bodyPr>
          <a:lstStyle/>
          <a:p>
            <a:pPr algn="just"/>
            <a:r>
              <a:rPr lang="en-US" sz="3600" dirty="0" smtClean="0">
                <a:latin typeface="Berlin Sans FB Demi" panose="020E0802020502020306" pitchFamily="34" charset="0"/>
              </a:rPr>
              <a:t>Exception may include: Plates </a:t>
            </a:r>
            <a:r>
              <a:rPr lang="en-US" sz="3600" dirty="0">
                <a:latin typeface="Berlin Sans FB Demi" panose="020E0802020502020306" pitchFamily="34" charset="0"/>
              </a:rPr>
              <a:t>that do not have a reflective coating or that lost their reflective coating. Plates with physical damages (cracked, bent, dented, stretched …) that distort characters or spaces. Plates that are damaged such that they do not retain an overall rectangular shape. Plates that may be physically obscured from the LPR camera. Plates with non-standard fonts or non-standard spacing. Plates with fixtures that distort characters or spaces. Plates that have been captured more than once. Plates with fixtures that touch characters. Plates that are extremely dirty. Specialty interest plates. False positive plates that are triggered by an environmental item other than a vehicle plate, such as a fence or bumper sticker, are considered to be illegitimate plates</a:t>
            </a:r>
            <a:endParaRPr lang="en-US" sz="3600" dirty="0" smtClean="0">
              <a:latin typeface="Berlin Sans FB Demi" panose="020E0802020502020306" pitchFamily="34" charset="0"/>
            </a:endParaRPr>
          </a:p>
        </p:txBody>
      </p:sp>
      <p:sp>
        <p:nvSpPr>
          <p:cNvPr id="10" name="Left Arrow 9"/>
          <p:cNvSpPr/>
          <p:nvPr/>
        </p:nvSpPr>
        <p:spPr>
          <a:xfrm>
            <a:off x="6053808" y="2458651"/>
            <a:ext cx="904009" cy="644237"/>
          </a:xfrm>
          <a:prstGeom prst="leftArrow">
            <a:avLst/>
          </a:prstGeom>
          <a:solidFill>
            <a:srgbClr val="005B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p:cNvSpPr/>
          <p:nvPr/>
        </p:nvSpPr>
        <p:spPr>
          <a:xfrm>
            <a:off x="5348959" y="2436224"/>
            <a:ext cx="617632" cy="923330"/>
          </a:xfrm>
          <a:prstGeom prst="rect">
            <a:avLst/>
          </a:prstGeom>
        </p:spPr>
        <p:txBody>
          <a:bodyPr wrap="square">
            <a:spAutoFit/>
          </a:bodyPr>
          <a:lstStyle/>
          <a:p>
            <a:r>
              <a:rPr lang="en-US" sz="5400" b="1" dirty="0">
                <a:ln w="12700">
                  <a:solidFill>
                    <a:srgbClr val="0070C0"/>
                  </a:solidFill>
                  <a:prstDash val="solid"/>
                </a:ln>
                <a:solidFill>
                  <a:srgbClr val="FF0000"/>
                </a:solidFill>
                <a:effectLst>
                  <a:outerShdw dist="38100" dir="2640000" algn="bl" rotWithShape="0">
                    <a:schemeClr val="accent1"/>
                  </a:outerShdw>
                </a:effectLst>
              </a:rPr>
              <a:t>*</a:t>
            </a:r>
            <a:endParaRPr lang="en-US" sz="5400" dirty="0">
              <a:solidFill>
                <a:srgbClr val="FF0000"/>
              </a:solidFill>
            </a:endParaRPr>
          </a:p>
        </p:txBody>
      </p:sp>
    </p:spTree>
    <p:extLst>
      <p:ext uri="{BB962C8B-B14F-4D97-AF65-F5344CB8AC3E}">
        <p14:creationId xmlns:p14="http://schemas.microsoft.com/office/powerpoint/2010/main" val="87505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0" fill="hold"/>
                                        <p:tgtEl>
                                          <p:spTgt spid="7"/>
                                        </p:tgtEl>
                                        <p:attrNameLst>
                                          <p:attrName>ppt_x</p:attrName>
                                        </p:attrNameLst>
                                      </p:cBhvr>
                                      <p:tavLst>
                                        <p:tav tm="0">
                                          <p:val>
                                            <p:strVal val="#ppt_x"/>
                                          </p:val>
                                        </p:tav>
                                        <p:tav tm="100000">
                                          <p:val>
                                            <p:strVal val="#ppt_x"/>
                                          </p:val>
                                        </p:tav>
                                      </p:tavLst>
                                    </p:anim>
                                    <p:anim calcmode="lin" valueType="num">
                                      <p:cBhvr additive="base">
                                        <p:cTn id="24" dur="10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8babda48e36e16354835b1e551cb1fd3df88637"/>
  <p:tag name="ISPRING_RESOURCE_PATHS_HASH_PRESENTER" val="626bcce9c606d64e4e8afd0432aec72e328b2a1"/>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Kimley-Horn">
      <a:dk1>
        <a:srgbClr val="A20C33"/>
      </a:dk1>
      <a:lt1>
        <a:srgbClr val="71ADB7"/>
      </a:lt1>
      <a:dk2>
        <a:srgbClr val="3A617A"/>
      </a:dk2>
      <a:lt2>
        <a:srgbClr val="BFDEE0"/>
      </a:lt2>
      <a:accent1>
        <a:srgbClr val="538D9C"/>
      </a:accent1>
      <a:accent2>
        <a:srgbClr val="343741"/>
      </a:accent2>
      <a:accent3>
        <a:srgbClr val="5F636A"/>
      </a:accent3>
      <a:accent4>
        <a:srgbClr val="878A8F"/>
      </a:accent4>
      <a:accent5>
        <a:srgbClr val="B1B4B5"/>
      </a:accent5>
      <a:accent6>
        <a:srgbClr val="A20C33"/>
      </a:accent6>
      <a:hlink>
        <a:srgbClr val="3A617A"/>
      </a:hlink>
      <a:folHlink>
        <a:srgbClr val="71AD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spDef>
      <a:spPr>
        <a:solidFill>
          <a:srgbClr val="005BA0"/>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4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958</Words>
  <Application>Microsoft Office PowerPoint</Application>
  <PresentationFormat>On-screen Show (4:3)</PresentationFormat>
  <Paragraphs>211</Paragraphs>
  <Slides>41</Slides>
  <Notes>7</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 Black</vt:lpstr>
      <vt:lpstr>Berlin Sans FB Demi</vt:lpstr>
      <vt:lpstr>Calibri</vt:lpstr>
      <vt:lpstr>Courier New</vt:lpstr>
      <vt:lpstr>Gill Sans MT</vt:lpstr>
      <vt:lpstr>Times New Roman</vt:lpstr>
      <vt:lpstr>Executive</vt:lpstr>
      <vt:lpstr>Moving Beyond  Manual Counting   How Automated License Plate Recognition-Based Occupancy Studies can Help Cities Evaluate Parking Policy </vt:lpstr>
      <vt:lpstr>Agenda</vt:lpstr>
      <vt:lpstr>Traditional Approaches and Tools</vt:lpstr>
      <vt:lpstr>Traditional Approaches to Data Collection</vt:lpstr>
      <vt:lpstr>Traditional LPR use: Fixed</vt:lpstr>
      <vt:lpstr>Traditional LPR use: Mobile Law</vt:lpstr>
      <vt:lpstr>Traditional LPR use: Parking</vt:lpstr>
      <vt:lpstr>Next Step … Occupancy</vt:lpstr>
      <vt:lpstr>How well does LPR work?</vt:lpstr>
      <vt:lpstr>Challenges with LPR as a data collection tool</vt:lpstr>
      <vt:lpstr>PowerPoint Presentation</vt:lpstr>
      <vt:lpstr>What about climate ?</vt:lpstr>
      <vt:lpstr>Variety of plates to be read</vt:lpstr>
      <vt:lpstr>Variety of plates to be read</vt:lpstr>
      <vt:lpstr>Damaged Plates</vt:lpstr>
      <vt:lpstr>Plates we will always miss</vt:lpstr>
      <vt:lpstr>What about Location?</vt:lpstr>
      <vt:lpstr>GPS is not always an option</vt:lpstr>
      <vt:lpstr>The Kimley-Horn  Pilot Study</vt:lpstr>
      <vt:lpstr>LPR as a Data Collection Tool</vt:lpstr>
      <vt:lpstr>The Kimley-Horn Pilot Study</vt:lpstr>
      <vt:lpstr>General Parameters of the  Pilot Test</vt:lpstr>
      <vt:lpstr>The Data Collection Process</vt:lpstr>
      <vt:lpstr>Early Challenges</vt:lpstr>
      <vt:lpstr>General Parameters of the  Pilot Test</vt:lpstr>
      <vt:lpstr>The “AH HA” Moment</vt:lpstr>
      <vt:lpstr>Mid-Pilot Challenges</vt:lpstr>
      <vt:lpstr>General Parameters of the  Pilot Test</vt:lpstr>
      <vt:lpstr>Effective Reporting Tools</vt:lpstr>
      <vt:lpstr>How do WE use the data?</vt:lpstr>
      <vt:lpstr>Final Pilot Results</vt:lpstr>
      <vt:lpstr>Practical  Applications</vt:lpstr>
      <vt:lpstr>Asheville, NC</vt:lpstr>
      <vt:lpstr>Atlanta, GA</vt:lpstr>
      <vt:lpstr>Miami, FL</vt:lpstr>
      <vt:lpstr>Denver, CO</vt:lpstr>
      <vt:lpstr>Using Geospatial Analysis to Improve Studies</vt:lpstr>
      <vt:lpstr>Enhancing the Process</vt:lpstr>
      <vt:lpstr>Improving the Technology for Everyone</vt:lpstr>
      <vt:lpstr>How Can Everyone Use  LPR for Data Collection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IPI</dc:creator>
  <cp:lastModifiedBy>Wood, Brett</cp:lastModifiedBy>
  <cp:revision>117</cp:revision>
  <dcterms:created xsi:type="dcterms:W3CDTF">2013-04-24T14:15:03Z</dcterms:created>
  <dcterms:modified xsi:type="dcterms:W3CDTF">2015-11-17T01:37:32Z</dcterms:modified>
</cp:coreProperties>
</file>